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1" r:id="rId12"/>
    <p:sldId id="266" r:id="rId13"/>
    <p:sldId id="267" r:id="rId14"/>
    <p:sldId id="282" r:id="rId15"/>
    <p:sldId id="268" r:id="rId16"/>
    <p:sldId id="269" r:id="rId17"/>
    <p:sldId id="283" r:id="rId18"/>
    <p:sldId id="270" r:id="rId19"/>
    <p:sldId id="271" r:id="rId20"/>
    <p:sldId id="284" r:id="rId21"/>
    <p:sldId id="272" r:id="rId22"/>
    <p:sldId id="273" r:id="rId23"/>
    <p:sldId id="274" r:id="rId24"/>
    <p:sldId id="275" r:id="rId25"/>
    <p:sldId id="285" r:id="rId26"/>
    <p:sldId id="276" r:id="rId27"/>
    <p:sldId id="280" r:id="rId2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B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669" autoAdjust="0"/>
  </p:normalViewPr>
  <p:slideViewPr>
    <p:cSldViewPr snapToGrid="0">
      <p:cViewPr>
        <p:scale>
          <a:sx n="75" d="100"/>
          <a:sy n="75" d="100"/>
        </p:scale>
        <p:origin x="946" y="-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Štyri oblasti ponúkajú rôzne činnosti a cesty štúdia.</a:t>
            </a:r>
          </a:p>
          <a:p>
            <a:r>
              <a:rPr lang="sk-SK" noProof="0" dirty="0"/>
              <a:t>VYSVETLENIE PRE PREZENTUJÚCEHO: Úvod slúži ako orientačná mapa. Prezentácia nie je katalógom všetkých odborov. Pracujte so záujmami žiakov a až potom otvorte konkrétne karty.</a:t>
            </a:r>
          </a:p>
          <a:p>
            <a:r>
              <a:rPr lang="sk-SK" noProof="0" dirty="0"/>
              <a:t>OTÁZKA: Ktorá fotografia ťa zaujala a čo podľa teba človek na nej robí?</a:t>
            </a:r>
          </a:p>
          <a:p>
            <a:r>
              <a:rPr lang="sk-SK" noProof="0" dirty="0"/>
              <a:t>POZOR NA STEREOTYP: Žiadna z oblastí nie je určená výlučne dievčatám alebo chlapcom.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Žiaci spoznajú jednotlivé oblasti.</a:t>
            </a:r>
          </a:p>
          <a:p>
            <a:r>
              <a:rPr lang="sk-SK" noProof="0" dirty="0"/>
              <a:t>AKTIVITA: Zdvihni ruku pri každej činnosti, ktorá ťa baví. Skús si vybrať, o ktorej oblasti by si sa chcel dozvedieť viac.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Jednotlivé odvetvia sú súčasťou každodenného života a navzájom sa dopĺňajú.</a:t>
            </a:r>
          </a:p>
          <a:p>
            <a:pPr lvl="0"/>
            <a:r>
              <a:rPr lang="sk-SK" noProof="0" dirty="0"/>
              <a:t>AKTIVITA: Použite ako príklad cestu chleba: rastlina na poli, zber a doprava suroviny, spracovanie múky, pekárska výroba, kontrola bezpečnosti. </a:t>
            </a:r>
            <a:br>
              <a:rPr lang="sk-SK" noProof="0" dirty="0"/>
            </a:br>
            <a:r>
              <a:rPr lang="sk-SK" b="0" noProof="0" dirty="0"/>
              <a:t>Chlieb: </a:t>
            </a:r>
            <a:r>
              <a:rPr lang="sk-SK" noProof="0" dirty="0"/>
              <a:t>pôda → obilie → múka → pekáreň → chlieb</a:t>
            </a:r>
          </a:p>
          <a:p>
            <a:pPr lvl="0"/>
            <a:r>
              <a:rPr lang="sk-SK" b="0" noProof="0" dirty="0"/>
              <a:t>Syr: </a:t>
            </a:r>
            <a:r>
              <a:rPr lang="sk-SK" noProof="0" dirty="0"/>
              <a:t>pôda → krmivo → krava → mlieko → mliekareň → syr</a:t>
            </a:r>
          </a:p>
          <a:p>
            <a:r>
              <a:rPr lang="sk-SK" noProof="0" dirty="0"/>
              <a:t>Doplňujúca otázka: </a:t>
            </a:r>
            <a:r>
              <a:rPr lang="sk-SK" b="0" noProof="0" dirty="0"/>
              <a:t>Kde do tohto príbehu patrí les? </a:t>
            </a:r>
            <a:r>
              <a:rPr lang="sk-SK" noProof="0" dirty="0"/>
              <a:t>Žiaci môžu doplniť napr. papierový obal, ale aj prácu ľudí, ktorí sa starajú o les a krajinu. Spoločne pomenujte, že o pôdu, rastliny, zvieratá aj les sa treba starať, aby nám mohli slúžiť aj v budúcnosti.</a:t>
            </a:r>
          </a:p>
          <a:p>
            <a:r>
              <a:rPr lang="sk-SK" noProof="0" dirty="0"/>
              <a:t>POZOR NA NEPRESNOSŤ: Pozor na vyvolanie dojmu, že jeden pracovník robí všetky kroky.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Štyri svety povolaní sú orientačná mapa činností, záujmov a ďalšieho skúmania.</a:t>
            </a:r>
          </a:p>
          <a:p>
            <a:r>
              <a:rPr lang="sk-SK" noProof="0" dirty="0"/>
              <a:t>VYSVETLENIE PRE PREZENTUJÚCEHO: Centrálna otázka sa vetví do štyroch oblastí. Každý panel má stručnú činnosť, príklady záujmov a otázku na sebapoznanie. Spodná výzva odkazuje na karty a video ochutnávku. Všetky texty, panely a spojnice sú samostatné editovateľné objekty PowerPointu.</a:t>
            </a:r>
          </a:p>
          <a:p>
            <a:r>
              <a:rPr lang="sk-SK" noProof="0" dirty="0"/>
              <a:t>OTÁZKA ALEBO AKTIVITA: Ktorú oblasť by si si vybral/a na prvý pohľad?</a:t>
            </a:r>
          </a:p>
          <a:p>
            <a:r>
              <a:rPr lang="sk-SK" noProof="0" dirty="0"/>
              <a:t>POZOR NA NEPRESNOSŤ: Niektoré pracovné činnosti sa medzi oblasťami prekrývajú.</a:t>
            </a:r>
          </a:p>
          <a:p>
            <a:r>
              <a:rPr lang="sk-SK" noProof="0" dirty="0"/>
              <a:t>SÚVISIACA KARTA / METODIKA A ZDROJE: https://podporodbor.sk/karty-odborov</a:t>
            </a:r>
          </a:p>
          <a:p>
            <a:r>
              <a:rPr lang="sk-SK" noProof="0" dirty="0"/>
              <a:t>https://podporodbor.sk/odbory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VYSVETLENIE PRE PREZENTUJÚCEHO: Prečítajte oficiálne názvy a ukážte, že čísla 42 a 45 sa tematicky prekrývajú v poľnohospodárstve a lesníctve. Konkrétny odbor má štvorciferný kód a ďalšie označenia.</a:t>
            </a:r>
          </a:p>
          <a:p>
            <a:r>
              <a:rPr lang="sk-SK" noProof="0" dirty="0"/>
              <a:t>POZOR NA NEPRESNOSŤ: Nevysvetľujte skupiny odborov 42 a 45 ako dve úplne oddelené oblasti.</a:t>
            </a:r>
          </a:p>
          <a:p>
            <a:r>
              <a:rPr lang="sk-SK" noProof="0" dirty="0"/>
              <a:t>SÚVISIACA KARTA / METODIKA A ZDROJE: https://www.slov-lex.sk/ezbierky/pravne-predpisy/SK/ZZ/2026/215/20260901.html</a:t>
            </a:r>
          </a:p>
          <a:p>
            <a:r>
              <a:rPr lang="sk-SK" noProof="0" dirty="0"/>
              <a:t>https://www.podporodbor.sk/odbory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Písmeno pomáha rozpoznať typ odborného vzdelávania.</a:t>
            </a:r>
          </a:p>
          <a:p>
            <a:r>
              <a:rPr lang="sk-SK" noProof="0" dirty="0"/>
              <a:t>VYSVETLENIE PRE PREZENTUJÚCEHO: Pri F ide o učebné odbory nižšieho stredného odborného vzdelania, H spravidla vedie k výučnému listu, M k maturite a K spája maturitu s výučným listom. Dĺžku a presný doklad vždy overte v aktuálnej karte a škole; pravidlá sa môžu líšiť podľa konkrétneho odboru a prechodných ustanovení.</a:t>
            </a:r>
          </a:p>
          <a:p>
            <a:r>
              <a:rPr lang="sk-SK" noProof="0" dirty="0"/>
              <a:t>OTÁZKA: Čo nám prezrádza písmeno M pri 4219 M 01?</a:t>
            </a:r>
          </a:p>
          <a:p>
            <a:r>
              <a:rPr lang="sk-SK" noProof="0" dirty="0"/>
              <a:t>SÚVISIACA KARTA / METODIKA A ZDROJE: https://www.slov-lex.sk/ezbierky/pravne-predpisy/SK/ZZ/2025/217/ https://podporodbor.sk/docs/karty/les/4219%20M%2001%20lesn%C3%ADctvo%20%E2%80%93%20lesn%C3%ADcka%20prev%C3%A1dzka.pdf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Odborné vzdelávanie spája všeobecný základ s odbornými predmetmi a praxou.</a:t>
            </a:r>
          </a:p>
          <a:p>
            <a:r>
              <a:rPr lang="sk-SK" noProof="0" dirty="0"/>
              <a:t>VYSVETLENIE PRE PREZENTUJÚCEHO: Na výrobe potravín ukážte, ako sa prepájajú rôzne vedomosti a zručnosti: matematika pri vážení a výpočtoch, chémia pri skúmaní zloženia potravín a dodržiavanie hygienických a bezpečnostných pravidiel pri výrobe. Konkrétny obsah výučby závisí od školy a odboru. </a:t>
            </a:r>
          </a:p>
          <a:p>
            <a:r>
              <a:rPr lang="sk-SK" noProof="0" dirty="0"/>
              <a:t>OTÁZKA: Ktoré predmety zo školy by si využil pri výrobe potravín alebo pri starostlivosti o zvieratá? Ako konkrétne?</a:t>
            </a:r>
          </a:p>
          <a:p>
            <a:r>
              <a:rPr lang="sk-SK" noProof="0" dirty="0"/>
              <a:t>POZOR NA NEPRESNOSŤ: Odborné vzdelávanie zahŕňa praktickú prácu aj získavanie vedomostí. Odborné vzdelávanie nie je iba manuálna činnosť a ani koniec učenia.</a:t>
            </a:r>
          </a:p>
          <a:p>
            <a:r>
              <a:rPr lang="sk-SK" noProof="0" dirty="0"/>
              <a:t>SÚVISIACA KARTA / METODIKA A ZDROJE: https://podporodbor.sk/karty-odborov; https://podporodbor.sk/odbory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Duálne vzdelávanie je organizovaná spolupráca školy a zamestnávateľa pri vzdelávaní žiaka.</a:t>
            </a:r>
          </a:p>
          <a:p>
            <a:r>
              <a:rPr lang="sk-SK" noProof="0" dirty="0"/>
              <a:t>VYSVETLENIE PRE PREZENTUJÚCEHO: Celé praktické vyučovanie alebo jeho časť sa uskutočňuje priamo na pracovisku zamestnávateľa. Detaily, rozsah praxe, prijatie a prípadné benefity sa viažu na konkrétnu ponuku a zmluvné podmienky.</a:t>
            </a:r>
          </a:p>
          <a:p>
            <a:r>
              <a:rPr lang="sk-SK" noProof="0" dirty="0"/>
              <a:t>OTÁZKA: Čo by si chcel/a vedieť o pracovisku, kde by si mal/a prax?</a:t>
            </a:r>
          </a:p>
          <a:p>
            <a:r>
              <a:rPr lang="sk-SK" noProof="0" dirty="0"/>
              <a:t>SÚVISIACA KARTA / METODIKA A ZDROJE: https://siov.sk/dualne-vzdelavanie/; https://podporodbor.sk/odbory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Prax dáva žiakovi konkrétnu skúsenosť s odborom aj jeho nárokmi.</a:t>
            </a:r>
          </a:p>
          <a:p>
            <a:r>
              <a:rPr lang="sk-SK" noProof="0" dirty="0"/>
              <a:t>VYSVETLENIE PRE PREZENTUJÚCEHO: Príklady: hygienické pravidlá pri potravinách, bezpečnosť pri technike, welfare zvierat a ochrana pri práci v lese. Prax sa môže odohrávať v školskej dielni aj na externom pracovisku.</a:t>
            </a:r>
          </a:p>
          <a:p>
            <a:r>
              <a:rPr lang="sk-SK" noProof="0" dirty="0"/>
              <a:t>OTÁZKA: Čo by si si pri návšteve pracoviska chcel/a vyskúšať alebo pozorovať?</a:t>
            </a:r>
          </a:p>
          <a:p>
            <a:r>
              <a:rPr lang="sk-SK" noProof="0" dirty="0"/>
              <a:t>POZOR NA NEPRESNOSŤ: Nezamieňajte žiacku prax s vykonávaním plnej práce samostatného zamestnanca.</a:t>
            </a:r>
          </a:p>
          <a:p>
            <a:r>
              <a:rPr lang="sk-SK" noProof="0" dirty="0"/>
              <a:t>SÚVISIACA KARTA / METODIKA A ZDROJE: https://podporodbor.sk/karty-odborov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Poľnohospodárstvo spája rastlinnú výrobu, živočíšnu výrobu, techniku aj podnikanie.</a:t>
            </a:r>
          </a:p>
          <a:p>
            <a:r>
              <a:rPr lang="sk-SK" noProof="0" dirty="0"/>
              <a:t>VYSVETLENIE PRE PREZENTUJÚCEHO: Vyberte konkrétne činnosti namiesto dlhého zoznamu odborov: pestovanie, chov, mechanizácia a služby. Učivo sa môže zamerať na rastliny, hospodárske zvieratá, poľnohospodárske stroje alebo manažment podľa karty. Uplatnenie môže byť vo farmách, podnikoch a službách.</a:t>
            </a:r>
          </a:p>
          <a:p>
            <a:r>
              <a:rPr lang="sk-SK" noProof="0" dirty="0"/>
              <a:t>OTÁZKA: Ktorá činnosť ti dáva najväčší zmysel?</a:t>
            </a:r>
          </a:p>
          <a:p>
            <a:r>
              <a:rPr lang="sk-SK" noProof="0" dirty="0"/>
              <a:t>POZOR NA NEPRESNOSŤ: Poľnohospodárstvo nie je iba fyzická práca a každé pracovisko nepoužíva rovnaké technológie.</a:t>
            </a:r>
          </a:p>
          <a:p>
            <a:r>
              <a:rPr lang="sk-SK" noProof="0" dirty="0"/>
              <a:t>SÚVISIACA KARTA / METODIKA A ZDROJE: https://www.podporodbor.sk/karty-odborov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Názov školy: Gymnázium a Stredná odborná škola obchodu a služieb Sobrance</a:t>
            </a:r>
          </a:p>
          <a:p>
            <a:r>
              <a:rPr lang="sk-SK" noProof="0" dirty="0"/>
              <a:t>Názov študijného odboru: 4210 M 08 Agropodnikanie – poľnohospodársky manažment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98125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Záujmy sú užitočné vodítko pre žiaka, pretože v poľnohospodárskej oblasti existujú pracovné úlohy s rozličným zameraním.</a:t>
            </a:r>
          </a:p>
          <a:p>
            <a:r>
              <a:rPr lang="sk-SK" noProof="0" dirty="0"/>
              <a:t>VYSVETLENIE PRE PREZENTUJÚCEHO: Porovnajte pestovanie plodín, chov, mechanizáciu a manažment. Niektoré činnosti sú sezónne, iné vyžadujú každodennú starostlivosť.</a:t>
            </a:r>
          </a:p>
          <a:p>
            <a:r>
              <a:rPr lang="sk-SK" noProof="0" dirty="0"/>
              <a:t>OTÁZKA: Volil/a by si skôr prácu s rastlinami, zvieratami alebo technikou? Prečo?</a:t>
            </a:r>
          </a:p>
          <a:p>
            <a:r>
              <a:rPr lang="sk-SK" noProof="0" dirty="0"/>
              <a:t>SÚVISIACA KARTA / METODIKA A ZDROJE: https://www.podporodbor.sk/karty-odborov</a:t>
            </a:r>
          </a:p>
          <a:p>
            <a:endParaRPr lang="sk-SK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Potravinárstvo zahŕňa výrobu potravín, výrobné technológie a kontrolu ich bezpečnosti.</a:t>
            </a:r>
          </a:p>
          <a:p>
            <a:r>
              <a:rPr lang="sk-SK" noProof="0" dirty="0"/>
              <a:t>VYSVETLENIE PRE PREZENTUJÚCEHO: Predstavte pekárstvo, mliekarstvo, kvalitu výrobnej linky a analýzu vzorky. Uplatnenie môže byť vo výrobe, laboratóriu, kontrole či vývoji podľa typu odboru. Zmienite hygienické pravidlá a niekde aj zmenovú prevádzku.</a:t>
            </a:r>
          </a:p>
          <a:p>
            <a:r>
              <a:rPr lang="sk-SK" noProof="0" dirty="0"/>
              <a:t>OTÁZKA: Aké kroky zaručia, že potravina bude bezpečná?</a:t>
            </a:r>
          </a:p>
          <a:p>
            <a:r>
              <a:rPr lang="sk-SK" noProof="0" dirty="0"/>
              <a:t>POZOR NA STEREOTYP ALEBO NEPRESNOSŤ: Nezužujte oblasť na varenie a cukrárstvo.</a:t>
            </a:r>
          </a:p>
          <a:p>
            <a:r>
              <a:rPr lang="sk-SK" noProof="0" dirty="0"/>
              <a:t>SÚVISIACA KARTA / METODIKA A ZDROJE: https://podporodbor.sk/docs/karty/potra/2938%20M%20v%C3%BD%C5%BEiva%20a%20anal%C3%BDza%20potrav%C3%ADn.pdf </a:t>
            </a:r>
            <a:r>
              <a:rPr dirty="0"/>
              <a:t>https://podporodbor.sk/karty-odborov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/>
              <a:t>Názov školy: Stredná odborná škola potravinárska Nitra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/>
              <a:t>Názov učebného odboru: 2978 H cukrár/ka pekár/ka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56424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Potravinárstvo umožňuje tvorivé, technické aj analytické činnosti.</a:t>
            </a:r>
          </a:p>
          <a:p>
            <a:r>
              <a:rPr lang="sk-SK" noProof="0" dirty="0"/>
              <a:t>VYSVETLENIE PRE PREZENTUJÚCEHO: Nech žiaci porovnajú zdobenie výrobku s kontrolou zloženia a obsluhou zariadenia. Vysvetlite, prečo je hygiena rovnako dôležitá vo výrobe aj v laboratóriu. </a:t>
            </a:r>
          </a:p>
          <a:p>
            <a:r>
              <a:rPr lang="sk-SK" noProof="0" dirty="0"/>
              <a:t>OTÁZKA: Vybral/a by si výrobu nového produktu alebo kontrolu jeho kvality?</a:t>
            </a:r>
          </a:p>
          <a:p>
            <a:r>
              <a:rPr lang="sk-SK" noProof="0" dirty="0"/>
              <a:t>SÚVISIACA KARTA / METODIKA A ZDROJE: https://podporodbor.sk/docs/karty/potra/2938%20M%20v%C3%BD%C5%BEiva%20a%20anal%C3%BDza%20potrav%C3%ADn.pdf https://podporodbor.sk/odbory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Lesníctvo predstavuje dlhodobú starostlivosť o les a krajinu.</a:t>
            </a:r>
          </a:p>
          <a:p>
            <a:r>
              <a:rPr lang="sk-SK" noProof="0" dirty="0"/>
              <a:t>VYSVETLENIE PRE PREZENTUJÚCEHO: Vysvetlite pestovanie a obnovu, ochranu pred škodcami a klimatickým stresom, mapovanie porastu a bezpečnú prácu s technikou.</a:t>
            </a:r>
          </a:p>
          <a:p>
            <a:r>
              <a:rPr lang="sk-SK" noProof="0" dirty="0"/>
              <a:t>OTÁZKA: Čo by si sledoval/a pri kontrole mladého lesa?</a:t>
            </a:r>
          </a:p>
          <a:p>
            <a:r>
              <a:rPr lang="sk-SK" noProof="0" dirty="0"/>
              <a:t>POZOR NA NEPRESNOSŤ: Lesníctvo nie je iba ťažba dreva.</a:t>
            </a:r>
          </a:p>
          <a:p>
            <a:r>
              <a:rPr lang="sk-SK" noProof="0" dirty="0"/>
              <a:t>SÚVISIACA KARTA / METODIKA A ZDROJE</a:t>
            </a:r>
          </a:p>
          <a:p>
            <a:r>
              <a:rPr lang="sk-SK" noProof="0" dirty="0"/>
              <a:t>https://podporodbor.sk/docs/karty/les/4219%20M%2001%20lesn%C3%ADctvo%20%E2%80%93%20lesn%C3%ADcka%20prev%C3%A1dzka.pdf</a:t>
            </a:r>
          </a:p>
          <a:p>
            <a:r>
              <a:rPr lang="sk-SK" noProof="0" dirty="0"/>
              <a:t>https://podporodbor.sk/karty-odborov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Názov školy: Stredná odborná škola lesnícka, Prešov</a:t>
            </a:r>
          </a:p>
          <a:p>
            <a:r>
              <a:rPr lang="sk-SK" dirty="0"/>
              <a:t>Názov odboru: 4219 M 02 lesníctvo – krajinná ekológia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905362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Lesnícke povolania spájajú pobyt v teréne s technikou a plánovaním.</a:t>
            </a:r>
          </a:p>
          <a:p>
            <a:r>
              <a:rPr lang="sk-SK" noProof="0" dirty="0"/>
              <a:t>VYSVETLENIE PRE PREZENTUJÚCEHO: Pracovné prostredie môže vyžadovať prispôsobenie sa rôznemu počasiu, chôdzu v teréne, dodržiavanie bezpečnostných pravidiel a niekedy fyzickú náročnosť, taktiež výkon úloh s mapami a údajmi. Porovnajte lesnícku prevádzku s krajinnou ekológiou.</a:t>
            </a:r>
          </a:p>
          <a:p>
            <a:r>
              <a:rPr lang="sk-SK" noProof="0" dirty="0"/>
              <a:t>OTÁZKA: Bavilo by ťa viac vysádzať stromy, merať porast alebo plánovať prácu s mapou?</a:t>
            </a:r>
          </a:p>
          <a:p>
            <a:r>
              <a:rPr lang="sk-SK" noProof="0" dirty="0"/>
              <a:t>POZOR NA STEREOTYP ALEBO NEPRESNOSŤ: Nie každý lesník pracuje len s pílou alebo každý deň iba vonku.</a:t>
            </a:r>
          </a:p>
          <a:p>
            <a:r>
              <a:rPr lang="sk-SK" noProof="0" dirty="0"/>
              <a:t>SÚVISIACA KARTA / METODIKA A ZDROJE: https://podporodbor.sk/docs/karty/les/4219%20M%2001%20lesn%C3%ADctvo%20%E2%80%93%20lesn%C3%ADcka%20prev%C3%A1dzka.pdf https://podporodbor.sk/odbory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Veterinárne odbory a chov zahŕňajú širšie spektrum činností než ambulantnú starostlivosť o domáce zvieratá.</a:t>
            </a:r>
          </a:p>
          <a:p>
            <a:r>
              <a:rPr lang="sk-SK" noProof="0" dirty="0"/>
              <a:t>VYSVETLENIE PRE PREZENTUJÚCEHO: V kartách sú zamerania na hospodárske a cudzokrajné zvieratá, drobnochov, psy, hygienickú a laboratórnu službu aj veterinárnu asistenciu. Rozsah kompetencií závisí od konkrétneho štúdia.</a:t>
            </a:r>
          </a:p>
          <a:p>
            <a:r>
              <a:rPr lang="sk-SK" noProof="0" dirty="0"/>
              <a:t>OTÁZKA: S akým druhom zvierat a v akom prostredí by si chcel/a pracovať?</a:t>
            </a:r>
          </a:p>
          <a:p>
            <a:r>
              <a:rPr lang="sk-SK" noProof="0" dirty="0"/>
              <a:t>SÚVISIACA KARTA / METODIKA A ZDROJE: https://podporodbor.sk/docs/karty/veter/4336%20M%2001%20veterin%C3%A1rne%20zdravotn%C3%ADctvo%20%E2%80%93%20chov%20hospod%C3%A1rskych%20zvierat.pdf https://podporodbor.sk/karty-odborov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Názov školy: Stredná odborná škola veterinárna, Košice</a:t>
            </a:r>
          </a:p>
          <a:p>
            <a:r>
              <a:rPr lang="sk-SK" dirty="0"/>
              <a:t>Názov študijného odboru: 4336 M00 Veterinárne zdravotníctvo a hygiena v chove hospodárskych zvierat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395431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Starostlivosť o zvieratá vyžaduje odborné postupy, hygienu a trpezlivosť.</a:t>
            </a:r>
          </a:p>
          <a:p>
            <a:r>
              <a:rPr lang="sk-SK" noProof="0" dirty="0"/>
              <a:t>VYSVETLENIE PRE PREZENTUJÚCEHO: Práca sa líši podľa zamerania a pracoviska. Žiak môže asistovať pri vyšetrení, sledovať pohodu zvierat v chove alebo pomáhať pri odbere a kontrole vzoriek. Zodpovednosť zahŕňa bezpečné zaobchádzanie a komunikáciu s majiteľom či tímom.</a:t>
            </a:r>
          </a:p>
          <a:p>
            <a:r>
              <a:rPr lang="sk-SK" noProof="0" dirty="0"/>
              <a:t>OTÁZKA: Ako by si reagoval/a, keby sa zviera pri ošetrení bálo?</a:t>
            </a:r>
          </a:p>
          <a:p>
            <a:r>
              <a:rPr lang="sk-SK" noProof="0" dirty="0"/>
              <a:t>SÚVISIACA KARTA / METODIKA A ZDROJE: https://podporodbor.sk/docs/karty/veter/4336%20M%2001%20veterin%C3%A1rne%20zdravotn%C3%ADctvo%20%E2%80%93%20chov%20hospod%C3%A1rskych%20zvierat.pdf https://podporodbor.sk/odbory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Tieto odbory spájajú dlhoročné znalosti s modernými postupmi a digitálnymi technológiami.</a:t>
            </a:r>
          </a:p>
          <a:p>
            <a:r>
              <a:rPr lang="sk-SK" noProof="0" dirty="0"/>
              <a:t>VYSVETLENIE PRE PREZENTUJÚCEHO: </a:t>
            </a:r>
            <a:r>
              <a:rPr lang="sk-SK" dirty="0"/>
              <a:t>Na konkrétnych príkladoch vysvetlite, na čo technológie slúžia: GPS pomáha viesť stroj presne po poli, senzory sledujú napríklad teplotu či vlhkosť a automatizované linky zabezpečujú rovnomerný priebeh výroby. Dojacie roboty pomáhajú pri dojení a sledovaní zvierat, laboratórne prístroje umožňujú kontrolovať kvalitu potravín a digitálne mapy pomáhajú plánovať starostlivosť o les. Používané technológie sa líšia podľa pracoviska.</a:t>
            </a:r>
          </a:p>
          <a:p>
            <a:r>
              <a:rPr lang="sk-SK" noProof="0" dirty="0"/>
              <a:t>POZOR NA NEPRESNOSŤ: Nevytvárajte dojem, že človeka vo všetkých úlohách nahradil stroj.</a:t>
            </a:r>
          </a:p>
          <a:p>
            <a:r>
              <a:rPr lang="sk-SK" noProof="0" dirty="0"/>
              <a:t>SÚVISIACA KARTA / METODIKA A ZDROJE: https://podporodbor.sk/karty-odborov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HLAVNÁ MYŠLIENKA: Pri výbere odboru žiak uvažuje aj o pracovnom prostredí a rozlišuje vlastnú skúsenosť od predstavy.</a:t>
            </a:r>
          </a:p>
          <a:p>
            <a:r>
              <a:rPr lang="sk-SK" dirty="0"/>
              <a:t>AKTIVITA PRE ŽIAKOV: Aké pracovné prostredie ti vyhovuje?</a:t>
            </a:r>
          </a:p>
          <a:p>
            <a:r>
              <a:rPr lang="sk-SK" dirty="0"/>
              <a:t>Skrátená verzia aktivity Práca všetkými zmyslami. Približne 8 minút, samostatne a následne vo dvojici. Pomôcky: papier a pero. Plná verzia v metodike trvá 45 – 90 minút.</a:t>
            </a:r>
          </a:p>
          <a:p>
            <a:r>
              <a:rPr lang="sk-SK" dirty="0"/>
              <a:t>POSTUP PRE PREZENTUJÚCEHO:</a:t>
            </a:r>
          </a:p>
          <a:p>
            <a:r>
              <a:rPr lang="sk-SK" dirty="0"/>
              <a:t>1. Moja skúsenosť (1 minúta): Žiak si pripomenie prostredie, ktoré pozná zo školy, domácnosti, krúžkov alebo voľného času. Zapíše tri podmienky, ktoré mu pomáhajú pracovať a sústrediť sa. Môže to byť hluk alebo ticho, svetlo, teplota, pachy, materiály, pohyb, tempo a kontakt s ľuďmi.</a:t>
            </a:r>
          </a:p>
          <a:p>
            <a:r>
              <a:rPr lang="sk-SK" dirty="0"/>
              <a:t>2. Pracovná situácia (2 minúty): Každý si vyberie jednu konkrétnu úlohu, napríklad starostlivosť o rastliny, prípravu cesta, meranie porastu alebo starostlivosť o zviera. Rozvíjajte krátku predstavu: Kde si a s čím pracuješ? Čo vidíš, počuješ a cítiš? Čoho sa dotýkaš? Je teplo či chladno? Sedíš, stojíš alebo chodíš? Aké je tempo?</a:t>
            </a:r>
          </a:p>
          <a:p>
            <a:r>
              <a:rPr lang="sk-SK" dirty="0"/>
              <a:t>3. Moje zistenia (3 minúty): Žiak vytvorí tri stĺpce: Vyhovuje mi / Je pre mňa náročné / Potrebujem overiť. Do každého zapíše aspoň jednu podmienku. Ku každej uvedie, či ju už zažil, alebo si ju len predstavuje. Konkrétne podmienky nájdete v Metodike na str. 43.</a:t>
            </a:r>
          </a:p>
          <a:p>
            <a:r>
              <a:rPr lang="sk-SK" dirty="0"/>
              <a:t>4. Ďalší krok (2 minúty): Vyberie jednu neistú podmienku a spôsob jej overenia: návšteva školy alebo pracoviska, exkurzia, video či rozhovor s človekom z praxe. Výstup: Potrebujem overiť … a zistím to … .</a:t>
            </a:r>
          </a:p>
          <a:p>
            <a:r>
              <a:rPr lang="sk-SK" dirty="0"/>
              <a:t>ZÁVEREČNÁ OTÁZKA: Čo mi pri práci pomáha a ktorú podmienku potrebujem zažiť alebo vidieť naživo?</a:t>
            </a:r>
          </a:p>
          <a:p>
            <a:r>
              <a:rPr lang="sk-SK" dirty="0"/>
              <a:t>DÔLEŽITÉ PRE UČITEĽA: Používajte iba predstavu a známe skúsenosti. Nevytvárajte hluk, silné pachy ani iné podnety. Neviem je prijateľná odpoveď.</a:t>
            </a:r>
          </a:p>
          <a:p>
            <a:r>
              <a:rPr lang="sk-SK" dirty="0"/>
              <a:t>ZDROJ: Metodika so zameraním na poľnohospodárstvo, potravinárstvo, lesníctvo a veterinárstvo, aktivita Práca všetkými zmyslami – Aké pracovné prostredie mi vyhovuje, str. 40 – 44.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AKTIVITA: Vyvráť mýtus príkladom.</a:t>
            </a:r>
          </a:p>
          <a:p>
            <a:r>
              <a:rPr lang="sk-SK" dirty="0"/>
              <a:t>Čas: 5 minút. Forma: dvojice, spoločná diskusia. Pomôcky: papier a pero, prípadne karty odborov alebo povolaní.</a:t>
            </a:r>
          </a:p>
          <a:p>
            <a:r>
              <a:rPr lang="sk-SK" dirty="0"/>
              <a:t>POSTUP PRE PREZENTUJÚCEHO</a:t>
            </a:r>
          </a:p>
          <a:p>
            <a:r>
              <a:rPr lang="sk-SK" dirty="0"/>
              <a:t>1. Dvojica si vyberie jeden zo štyroch mýtov (1 minúta).</a:t>
            </a:r>
          </a:p>
          <a:p>
            <a:r>
              <a:rPr lang="sk-SK" dirty="0"/>
              <a:t>2. Dvojica nájde konkrétnu činnosť alebo technológiu, ktorá ukazuje na širší rozsah práce (2 minúty). Ak má k dispozícii kartu povolania, využije ju. Príklad: poľnohospodár sleduje údaje zo senzorov, potravinár kontroluje vzorku v laboratóriu, lesník plánuje obnovu porastu, veterinárny asistent pomáha pri starostlivosti o hospodárske zvieratá podľa svojich kompetencií.</a:t>
            </a:r>
          </a:p>
          <a:p>
            <a:r>
              <a:rPr lang="sk-SK" dirty="0"/>
              <a:t>3. Dvojica pripraví odpoveď: Tvrdenie je neúplné, pretože … . Overíme si to … Ako zdroj overenia môže navrhnúť kartu odboru, rozhovor s pracovníkom, návštevu školy alebo exkurziu.</a:t>
            </a:r>
          </a:p>
          <a:p>
            <a:r>
              <a:rPr lang="sk-SK" dirty="0"/>
              <a:t>POZOR NA STEREOTYP ALEBO NEPRESNOSŤ: Jedna ukážka neopisuje všetky pracoviská. Niektoré činnosti sa prekrývajú medzi oblasťami. Rozlišujte povolanie, študijný odbor a rozsah oprávnení. Napr.: Veterinárny asistent sa absolvovaním strednej školy nestáva veterinárnym lekárom.</a:t>
            </a:r>
          </a:p>
          <a:p>
            <a:r>
              <a:rPr lang="sk-SK" dirty="0"/>
              <a:t>ZDROJE: Aktivita je vytvorená pre túto snímku. Princíp práce s konkrétnou činnosťou, overovaním a reflexiou vychádza z Metodiky so zameraním na poľnohospodárstvo, potravinárstvo, lesníctvo a veterinárstvo, najmä z časti Rozhodovací strom medzi oblasťami (str. 73 – 74).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Žiak porovná dve možnosti vo vzťahu k vlastným záujmom a určí si konkrétny ďalší krok.</a:t>
            </a:r>
          </a:p>
          <a:p>
            <a:r>
              <a:rPr lang="sk-SK" noProof="0" dirty="0"/>
              <a:t>AKTIVITA: Porovnaj dve možnosti</a:t>
            </a:r>
          </a:p>
          <a:p>
            <a:r>
              <a:rPr lang="sk-SK" noProof="0" dirty="0"/>
              <a:t>Skrátená aktivita inšpirovaná Metodikou, Rozhodovací strom medzi oblasťami, najmä Úlohou 2 – Porovnaj dve povolania a Úlohou 3 – Môj ďalší krok. Na tejto snímke sú predmetom porovnávania karty študijných odborov. Pomôcky: dve karty odborov na žiaka alebo dvojicu, papier a pero.</a:t>
            </a:r>
          </a:p>
          <a:p>
            <a:r>
              <a:rPr lang="sk-SK" noProof="0" dirty="0"/>
              <a:t>POSTUP PRE PREZENTUJÚCEHO</a:t>
            </a:r>
          </a:p>
          <a:p>
            <a:r>
              <a:rPr lang="sk-SK" noProof="0" dirty="0"/>
              <a:t>1. Výber (1 minúta): Každý si vyberie dva odbory, ktoré ho zaujali. Ak si nie je istý, môže vybrať dve rozdielne možnosti na preskúmanie. Ak ho neoslovuje žiadna z predstavených oblastí, môže pomenovať inú oblasť, ktorú chce spoznať.</a:t>
            </a:r>
          </a:p>
          <a:p>
            <a:r>
              <a:rPr lang="sk-SK" noProof="0" dirty="0"/>
              <a:t>2. Porovnanie (3 minúty): Žiak si na papier vytvorí dva stĺpce s názvami odborov. Pri každom stručne uvedie obsah štúdia, podobu praxe a typické pracovné prostredie. Doplní, čo mu na základe jeho záujmov, silných stránok a skúseností vyhovuje. Chýbajúce informácie označí ako nezistené. Údaje čerpá z kariet, nevymýšľa si ich.</a:t>
            </a:r>
          </a:p>
          <a:p>
            <a:r>
              <a:rPr lang="sk-SK" noProof="0" dirty="0"/>
              <a:t>3. Rozhovor vo dvojici (2 minúty): Spolužiakovi vysvetlí jednu podobnosť, jeden rozdiel a dôvod svojho záujmu. Ak sa preferencia zatiaľ nedá určiť, pomenuje, čo potrebuje zistiť.</a:t>
            </a:r>
          </a:p>
          <a:p>
            <a:r>
              <a:rPr lang="sk-SK" noProof="0" dirty="0"/>
              <a:t>4. Ďalší krok (2 minúty): Každý zapíše jednu otázku a zdroj odpovede. Výstup: Zaujíma ma … . Potrebujem zistiť … . Zistím to … . Urobím to do … . Môže využiť deň otvorených dverí, rozhovor s </a:t>
            </a:r>
            <a:r>
              <a:rPr lang="sk-SK" noProof="1"/>
              <a:t>kariérovým</a:t>
            </a:r>
            <a:r>
              <a:rPr lang="sk-SK" noProof="0" dirty="0"/>
              <a:t> poradcom alebo rodičom, školu, exkurziu či človeka z praxe.</a:t>
            </a:r>
          </a:p>
          <a:p>
            <a:r>
              <a:rPr lang="sk-SK" noProof="0" dirty="0"/>
              <a:t>PRÍKLAD VÝSTUPU: Potrebujem zistiť, ako často prebieha prax a kde sa uskutočňuje. Spýtam sa školy na dni otvorených dverí. Termín si overím na jej stránke.</a:t>
            </a:r>
          </a:p>
          <a:p>
            <a:r>
              <a:rPr lang="sk-SK" noProof="0" dirty="0"/>
              <a:t>POZOR NA NEPRESNOSŤ: Rozhodovací strom aj aktuálne preferencie sú iba podnetom na skúmanie. Podmienky prijatia, zdravotné požiadavky, možnosti praxe a ďalšieho štúdia overujte pri konkrétnej škole a odbore.</a:t>
            </a:r>
          </a:p>
          <a:p>
            <a:r>
              <a:rPr lang="sk-SK" noProof="0" dirty="0"/>
              <a:t>ZDROJ: </a:t>
            </a:r>
            <a:r>
              <a:rPr lang="sk-SK" dirty="0"/>
              <a:t>Metodika so zameraním na poľnohospodárstvo, potravinárstvo, lesníctvo a veterinárstvo</a:t>
            </a:r>
            <a:r>
              <a:rPr lang="sk-SK" noProof="0" dirty="0"/>
              <a:t>, Rozhodovací strom medzi oblasťami, str. 73 – 74.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HLAVNÁ MYŠLIENKA: Po strednej škole existuje viac ciest, ale konkrétna možnosť závisí od absolvovaného odboru a stupňa dosiahnutého vzdelania.</a:t>
            </a:r>
          </a:p>
          <a:p>
            <a:r>
              <a:rPr lang="sk-SK" noProof="0" dirty="0"/>
              <a:t>VYSVETLENIE PRE PREZENTUJÚCEHO: Pri učebných a študijných odboroch sa líši doklad o dosiahnutom vzdelaní a možnosť pokračovania. Nadstavbové či vysokoškolské štúdium sa riadi prijímacími pravidlami. Nástup do práce závisí od kvalifikácie, regiónu a zamestnávateľa.</a:t>
            </a:r>
          </a:p>
          <a:p>
            <a:r>
              <a:rPr lang="sk-SK" noProof="0" dirty="0"/>
              <a:t>SÚVISIACA KARTA / METODIKA A ZDROJE: https://podporodbor.sk/odbory</a:t>
            </a:r>
          </a:p>
          <a:p>
            <a:r>
              <a:rPr lang="sk-SK" noProof="0" dirty="0"/>
              <a:t>https://www.slov-lex.sk/ezbierky/pravne-predpisy/SK/ZZ/2025/217/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dporodbor.sk/karty-odboro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channel/UCMK_MbRuPzjGROG3toAxoEQ/playlists?view_as=subscribe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dporodbor.sk/odbory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hyperlink" Target="https://www.podporodbor.sk/karty-odborov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odporodbor.sk/docs/karty/polno/4210%20M%2002%20agropodnikanie%20%E2%80%93%20po%C4%BEnohospod%C3%A1rske%20slu%C5%BEby.pdf" TargetMode="External"/><Relationship Id="rId5" Type="http://schemas.openxmlformats.org/officeDocument/2006/relationships/hyperlink" Target="https://www.podporodbor.sk/docs/karty/polno/4210%20M%2004%20agropodnikanie%20%E2%80%93%20farm%C3%A1rstvo.pdf" TargetMode="Externa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tzEZlsb5i4?start=70&amp;feature=oembed" TargetMode="Externa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odporodbor.sk/docs/karty/potra/2938%20M%20v%C3%BD%C5%BEiva%20a%20anal%C3%BDza%20potrav%C3%ADn.pdf" TargetMode="Externa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FtRnPL81qkw?feature=oembed" TargetMode="Externa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odporodbor.sk/docs/karty/les/4219%20M%2001%20lesn%C3%ADctvo%20%E2%80%93%20lesn%C3%ADcka%20prev%C3%A1dzka.pdf" TargetMode="Externa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tYi1Aw2rd6c?list=PLMJLcqPTJ2pJbBLnN3YPDMv5pJd-FMxJU" TargetMode="Externa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odporodbor.sk/docs/karty/veter/4336%20M%2001%20veterin%C3%A1rne%20zdravotn%C3%ADctvo%20%E2%80%93%20chov%20hospod%C3%A1rskych%20zvierat.pdf" TargetMode="Externa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L9AGQ7F6esQ?feature=oembed" TargetMode="Externa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35.jpeg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MK_MbRuPzjGROG3toAxoEQ/playlists" TargetMode="External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odporodbor.sk/odbory" TargetMode="External"/><Relationship Id="rId5" Type="http://schemas.openxmlformats.org/officeDocument/2006/relationships/image" Target="../media/image38.png"/><Relationship Id="rId4" Type="http://schemas.openxmlformats.org/officeDocument/2006/relationships/hyperlink" Target="https://podporodbor.sk/karty-odborov" TargetMode="External"/><Relationship Id="rId9" Type="http://schemas.openxmlformats.org/officeDocument/2006/relationships/hyperlink" Target="https://podporodbor.s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027FB5FD-0F93-4C90-B0BB-CE090CD7F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05440" y="5667001"/>
            <a:ext cx="1073976" cy="943349"/>
          </a:xfrm>
          <a:prstGeom prst="rect">
            <a:avLst/>
          </a:prstGeom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1934B8F6-2BA5-4FB3-9001-212F9012E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79259" y="276241"/>
            <a:ext cx="1903140" cy="739274"/>
          </a:xfrm>
          <a:prstGeom prst="rect">
            <a:avLst/>
          </a:prstGeom>
        </p:spPr>
      </p:pic>
      <p:sp>
        <p:nvSpPr>
          <p:cNvPr id="3" name="Hlavný nadpis">
            <a:extLst>
              <a:ext uri="{FF2B5EF4-FFF2-40B4-BE49-F238E27FC236}">
                <a16:creationId xmlns:a16="http://schemas.microsoft.com/office/drawing/2014/main" id="{7A7BCD01-59C8-47B8-A66D-4A18758B21E6}"/>
              </a:ext>
            </a:extLst>
          </p:cNvPr>
          <p:cNvSpPr>
            <a:spLocks noGrp="1"/>
          </p:cNvSpPr>
          <p:nvPr/>
        </p:nvSpPr>
        <p:spPr>
          <a:xfrm>
            <a:off x="595312" y="1566863"/>
            <a:ext cx="603885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9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39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9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Objav odbory,</a:t>
            </a:r>
          </a:p>
          <a:p>
            <a:pPr algn="l">
              <a:defRPr sz="39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9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ktoré majú zmysel</a:t>
            </a:r>
          </a:p>
        </p:txBody>
      </p:sp>
      <p:sp>
        <p:nvSpPr>
          <p:cNvPr id="4" name="Zameranie prezentácie">
            <a:extLst>
              <a:ext uri="{FF2B5EF4-FFF2-40B4-BE49-F238E27FC236}">
                <a16:creationId xmlns:a16="http://schemas.microsoft.com/office/drawing/2014/main" id="{6F7541B9-B721-45DA-BFFF-D19495E4A105}"/>
              </a:ext>
            </a:extLst>
          </p:cNvPr>
          <p:cNvSpPr>
            <a:spLocks noGrp="1"/>
          </p:cNvSpPr>
          <p:nvPr/>
        </p:nvSpPr>
        <p:spPr>
          <a:xfrm>
            <a:off x="638174" y="3343275"/>
            <a:ext cx="5953125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950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950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Spoznaj povolania v poľnohospodárstve,</a:t>
            </a:r>
          </a:p>
          <a:p>
            <a:pPr algn="l">
              <a:defRPr sz="1950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950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potravinárstve, lesníctve a veterinárstve</a:t>
            </a:r>
          </a:p>
        </p:txBody>
      </p:sp>
      <p:sp>
        <p:nvSpPr>
          <p:cNvPr id="5" name="Cieľová skupina">
            <a:extLst>
              <a:ext uri="{FF2B5EF4-FFF2-40B4-BE49-F238E27FC236}">
                <a16:creationId xmlns:a16="http://schemas.microsoft.com/office/drawing/2014/main" id="{59D8F4B6-37BD-4289-AFC1-C4F301FF0ACF}"/>
              </a:ext>
            </a:extLst>
          </p:cNvPr>
          <p:cNvSpPr>
            <a:spLocks noGrp="1"/>
          </p:cNvSpPr>
          <p:nvPr/>
        </p:nvSpPr>
        <p:spPr>
          <a:xfrm>
            <a:off x="638175" y="4876800"/>
            <a:ext cx="5953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57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Pre žiakov 7. až 9. ročníka základnej školy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309706EE-12E5-475E-B85D-6C15D4CA296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052" b="9052"/>
          <a:stretch>
            <a:fillRect/>
          </a:stretch>
        </p:blipFill>
        <p:spPr>
          <a:xfrm>
            <a:off x="7010400" y="1396515"/>
            <a:ext cx="2209800" cy="1809750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3D4EEEE9-2C12-49A4-B3A5-ED3B23B7B6C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9052" b="9052"/>
          <a:stretch>
            <a:fillRect/>
          </a:stretch>
        </p:blipFill>
        <p:spPr>
          <a:xfrm>
            <a:off x="9386888" y="1396515"/>
            <a:ext cx="2209800" cy="1809750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AD5968F7-5F33-4E1D-A9C9-3091D559457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955" r="9955"/>
          <a:stretch>
            <a:fillRect/>
          </a:stretch>
        </p:blipFill>
        <p:spPr>
          <a:xfrm>
            <a:off x="7010400" y="3343275"/>
            <a:ext cx="2209800" cy="1809750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1A65CC2D-B1F0-43C2-875B-3E40D35C2F7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9955" r="9955"/>
          <a:stretch>
            <a:fillRect/>
          </a:stretch>
        </p:blipFill>
        <p:spPr>
          <a:xfrm>
            <a:off x="9386888" y="3343275"/>
            <a:ext cx="2209800" cy="1809750"/>
          </a:xfrm>
          <a:prstGeom prst="rect">
            <a:avLst/>
          </a:prstGeom>
        </p:spPr>
      </p:pic>
      <p:sp>
        <p:nvSpPr>
          <p:cNvPr id="10" name="Informácia o ilustráciách">
            <a:extLst>
              <a:ext uri="{FF2B5EF4-FFF2-40B4-BE49-F238E27FC236}">
                <a16:creationId xmlns:a16="http://schemas.microsoft.com/office/drawing/2014/main" id="{6B9882F1-F5DE-4322-9599-6CDFC97F2B8A}"/>
              </a:ext>
            </a:extLst>
          </p:cNvPr>
          <p:cNvSpPr>
            <a:spLocks noGrp="1"/>
          </p:cNvSpPr>
          <p:nvPr/>
        </p:nvSpPr>
        <p:spPr>
          <a:xfrm>
            <a:off x="7024688" y="5253037"/>
            <a:ext cx="45720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90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9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Ilustračné fotografie vytvorené pomocou AI.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5357CF3D-8016-4FAF-A4A2-1F45A575FB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612584" y="5747880"/>
            <a:ext cx="1930848" cy="890335"/>
          </a:xfrm>
          <a:prstGeom prst="rect">
            <a:avLst/>
          </a:prstGeom>
        </p:spPr>
      </p:pic>
      <p:sp>
        <p:nvSpPr>
          <p:cNvPr id="12" name="Informácia o spolufinancovaní">
            <a:extLst>
              <a:ext uri="{FF2B5EF4-FFF2-40B4-BE49-F238E27FC236}">
                <a16:creationId xmlns:a16="http://schemas.microsoft.com/office/drawing/2014/main" id="{C99A2353-0E4E-4F39-A9FE-F20E76D61F7B}"/>
              </a:ext>
            </a:extLst>
          </p:cNvPr>
          <p:cNvSpPr>
            <a:spLocks noGrp="1"/>
          </p:cNvSpPr>
          <p:nvPr/>
        </p:nvSpPr>
        <p:spPr>
          <a:xfrm>
            <a:off x="2543432" y="6057900"/>
            <a:ext cx="84486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350" b="0">
                <a:solidFill>
                  <a:srgbClr val="6B7280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6B7280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6B7280"/>
                </a:solidFill>
                <a:latin typeface="DejaVu Sans"/>
                <a:ea typeface="DejaVu Sans"/>
                <a:cs typeface="DejaVu Sans"/>
              </a:rPr>
              <a:t>Tento projekt je spolufinancovaný Ministerstvom</a:t>
            </a:r>
          </a:p>
          <a:p>
            <a:pPr algn="ctr">
              <a:defRPr sz="1350" b="0">
                <a:solidFill>
                  <a:srgbClr val="6B7280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6B7280"/>
                </a:solidFill>
                <a:latin typeface="DejaVu Sans"/>
                <a:ea typeface="DejaVu Sans"/>
                <a:cs typeface="DejaVu Sans"/>
              </a:rPr>
              <a:t>pôdohospodárstva a rozvoja vidieka Slovenskej republiky.</a:t>
            </a:r>
          </a:p>
        </p:txBody>
      </p:sp>
    </p:spTree>
    <p:extLst>
      <p:ext uri="{BB962C8B-B14F-4D97-AF65-F5344CB8AC3E}">
        <p14:creationId xmlns:p14="http://schemas.microsoft.com/office/powerpoint/2010/main" val="2049680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>
            <a:extLst>
              <a:ext uri="{FF2B5EF4-FFF2-40B4-BE49-F238E27FC236}">
                <a16:creationId xmlns:a16="http://schemas.microsoft.com/office/drawing/2014/main" id="{04F5F61F-AE97-4B23-A9A0-9EABB666BD1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90D037F3-0928-4797-BF45-D341882390B9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3625E843-274C-466E-B056-24491C65AB03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sa dnes dozvieš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E93088F6-89AA-4AAE-9DD9-01E3C18FD844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98D081DB-0012-4618-9659-DDCD7FD9AEE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E75A5F54-F224-4256-BEEE-5EEF8DD425FC}"/>
              </a:ext>
            </a:extLst>
          </p:cNvPr>
          <p:cNvSpPr>
            <a:spLocks noGrp="1"/>
          </p:cNvSpPr>
          <p:nvPr/>
        </p:nvSpPr>
        <p:spPr>
          <a:xfrm>
            <a:off x="590550" y="1933575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26AB1A2D-3817-4407-81F0-3302F690D4D2}"/>
              </a:ext>
            </a:extLst>
          </p:cNvPr>
          <p:cNvSpPr>
            <a:spLocks noGrp="1"/>
          </p:cNvSpPr>
          <p:nvPr/>
        </p:nvSpPr>
        <p:spPr>
          <a:xfrm>
            <a:off x="800100" y="1794856"/>
            <a:ext cx="6219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Spoznáš poľnohospodárstvo, potravinárstvo, lesníctvo a veterinárstvo.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62BAA8FA-56AB-42A4-B52A-E06A848E6238}"/>
              </a:ext>
            </a:extLst>
          </p:cNvPr>
          <p:cNvSpPr>
            <a:spLocks noGrp="1"/>
          </p:cNvSpPr>
          <p:nvPr/>
        </p:nvSpPr>
        <p:spPr>
          <a:xfrm>
            <a:off x="590550" y="2876550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E5E90943-B003-4875-A0B3-9C29DF310061}"/>
              </a:ext>
            </a:extLst>
          </p:cNvPr>
          <p:cNvSpPr>
            <a:spLocks noGrp="1"/>
          </p:cNvSpPr>
          <p:nvPr/>
        </p:nvSpPr>
        <p:spPr>
          <a:xfrm>
            <a:off x="800100" y="2852738"/>
            <a:ext cx="6219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Pochopíš rozdiel medzi odborným štúdiom, praxou a duálom.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E68127DF-1CD6-4191-A6E7-E6AA1EBEF25F}"/>
              </a:ext>
            </a:extLst>
          </p:cNvPr>
          <p:cNvSpPr>
            <a:spLocks noGrp="1"/>
          </p:cNvSpPr>
          <p:nvPr/>
        </p:nvSpPr>
        <p:spPr>
          <a:xfrm>
            <a:off x="590550" y="3819525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74B9C9B3-7FA4-46AF-8324-67B5AD8D7446}"/>
              </a:ext>
            </a:extLst>
          </p:cNvPr>
          <p:cNvSpPr>
            <a:spLocks noGrp="1"/>
          </p:cNvSpPr>
          <p:nvPr/>
        </p:nvSpPr>
        <p:spPr>
          <a:xfrm>
            <a:off x="800100" y="3752850"/>
            <a:ext cx="6219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Porovnáš, aké činnosti a pracovné prostredie ti vyhovujú.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0FDC1F7F-1A40-44C8-8FDB-39ECD04CAD03}"/>
              </a:ext>
            </a:extLst>
          </p:cNvPr>
          <p:cNvSpPr>
            <a:spLocks noGrp="1"/>
          </p:cNvSpPr>
          <p:nvPr/>
        </p:nvSpPr>
        <p:spPr>
          <a:xfrm>
            <a:off x="590550" y="4762500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D4FAEBC7-25EC-4268-9F37-C05473545E6A}"/>
              </a:ext>
            </a:extLst>
          </p:cNvPr>
          <p:cNvSpPr>
            <a:spLocks noGrp="1"/>
          </p:cNvSpPr>
          <p:nvPr/>
        </p:nvSpPr>
        <p:spPr>
          <a:xfrm>
            <a:off x="800099" y="4695825"/>
            <a:ext cx="6219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Zistíš, kde nájdeš podrobné informácie o odboroch a školách, ktoré ťa zaujmú</a:t>
            </a:r>
            <a:r>
              <a:rPr lang="sk-SK" sz="1575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.</a:t>
            </a:r>
            <a:endParaRPr lang="sk-SK" sz="1575" b="0" noProof="0" dirty="0">
              <a:solidFill>
                <a:srgbClr val="0E1B4D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30" name="Obrázok 29"/>
          <p:cNvPicPr>
            <a:picLocks noChangeAspect="1"/>
          </p:cNvPicPr>
          <p:nvPr/>
        </p:nvPicPr>
        <p:blipFill>
          <a:blip r:embed="rId3"/>
          <a:srcRect t="1252" b="1252"/>
          <a:stretch>
            <a:fillRect/>
          </a:stretch>
        </p:blipFill>
        <p:spPr>
          <a:xfrm>
            <a:off x="7667625" y="1952625"/>
            <a:ext cx="3695700" cy="3019425"/>
          </a:xfrm>
          <a:prstGeom prst="rect">
            <a:avLst/>
          </a:prstGeom>
        </p:spPr>
      </p:pic>
      <p:sp>
        <p:nvSpPr>
          <p:cNvPr id="15" name="Obdĺžnik 14">
            <a:extLst>
              <a:ext uri="{FF2B5EF4-FFF2-40B4-BE49-F238E27FC236}">
                <a16:creationId xmlns:a16="http://schemas.microsoft.com/office/drawing/2014/main" id="{F3A451A5-4F56-476F-A235-D2BFF6216C97}"/>
              </a:ext>
            </a:extLst>
          </p:cNvPr>
          <p:cNvSpPr>
            <a:spLocks noGrp="1"/>
          </p:cNvSpPr>
          <p:nvPr/>
        </p:nvSpPr>
        <p:spPr>
          <a:xfrm>
            <a:off x="7667625" y="5010150"/>
            <a:ext cx="36957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/>
          </a:bodyPr>
          <a:lstStyle/>
          <a:p>
            <a:pPr>
              <a:defRPr sz="97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8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Ilustračná fotografia vytvorená pomocou AI.</a:t>
            </a: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C270FAA9-610A-4CCC-8C87-E2D8B571EA59}"/>
              </a:ext>
            </a:extLst>
          </p:cNvPr>
          <p:cNvSpPr>
            <a:spLocks noGrp="1"/>
          </p:cNvSpPr>
          <p:nvPr/>
        </p:nvSpPr>
        <p:spPr>
          <a:xfrm>
            <a:off x="590550" y="5410200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Zdvihni ruku, ak ťa láka práca vonku, so zvieratami,</a:t>
            </a:r>
          </a:p>
          <a:p>
            <a: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s technikou alebo v laboratóriu.</a:t>
            </a:r>
          </a:p>
        </p:txBody>
      </p:sp>
    </p:spTree>
    <p:extLst>
      <p:ext uri="{BB962C8B-B14F-4D97-AF65-F5344CB8AC3E}">
        <p14:creationId xmlns:p14="http://schemas.microsoft.com/office/powerpoint/2010/main" val="1462370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>
            <a:extLst>
              <a:ext uri="{FF2B5EF4-FFF2-40B4-BE49-F238E27FC236}">
                <a16:creationId xmlns:a16="http://schemas.microsoft.com/office/drawing/2014/main" id="{4908EF49-77F7-4C95-BF6B-BDDFDA7F4E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A441C794-42CC-47C4-A459-D44C93966687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0304F913-504D-4C2F-92EB-3A60F816CC3E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Odkiaľ pochádza to, čo denne používame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2A04FD4D-EC43-41EC-B603-247CFF81F07D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E57C025-E82E-42AF-8B59-DDD2DF670DA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05C63851-A1A1-40C1-9937-DEAC7F267437}"/>
              </a:ext>
            </a:extLst>
          </p:cNvPr>
          <p:cNvSpPr>
            <a:spLocks noGrp="1"/>
          </p:cNvSpPr>
          <p:nvPr/>
        </p:nvSpPr>
        <p:spPr>
          <a:xfrm>
            <a:off x="609600" y="1724025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r>
              <a:rPr lang="sk-SK" sz="2000" b="1" noProof="0" dirty="0">
                <a:latin typeface="DejaVu Sans"/>
              </a:rPr>
              <a:t>Za úrodou na poli, potravinami na stole aj starostlivosťou o les stojí práca mnohých ľudí.</a:t>
            </a:r>
            <a:endParaRPr lang="sk-SK" sz="2000" noProof="0" dirty="0">
              <a:latin typeface="DejaVu Sans"/>
            </a:endParaRPr>
          </a:p>
        </p:txBody>
      </p:sp>
      <p:pic>
        <p:nvPicPr>
          <p:cNvPr id="23" name="Obrázok 22"/>
          <p:cNvPicPr>
            <a:picLocks noChangeAspect="1"/>
          </p:cNvPicPr>
          <p:nvPr/>
        </p:nvPicPr>
        <p:blipFill>
          <a:blip r:embed="rId3"/>
          <a:srcRect t="7469" b="7469"/>
          <a:stretch>
            <a:fillRect/>
          </a:stretch>
        </p:blipFill>
        <p:spPr>
          <a:xfrm>
            <a:off x="609600" y="2724150"/>
            <a:ext cx="2295525" cy="1952625"/>
          </a:xfrm>
          <a:prstGeom prst="rect">
            <a:avLst/>
          </a:prstGeom>
        </p:spPr>
      </p:pic>
      <p:sp>
        <p:nvSpPr>
          <p:cNvPr id="8" name="Obdĺžnik 7">
            <a:extLst>
              <a:ext uri="{FF2B5EF4-FFF2-40B4-BE49-F238E27FC236}">
                <a16:creationId xmlns:a16="http://schemas.microsoft.com/office/drawing/2014/main" id="{A727C23E-008F-4035-9A96-B630906F3015}"/>
              </a:ext>
            </a:extLst>
          </p:cNvPr>
          <p:cNvSpPr>
            <a:spLocks noGrp="1"/>
          </p:cNvSpPr>
          <p:nvPr/>
        </p:nvSpPr>
        <p:spPr>
          <a:xfrm>
            <a:off x="609600" y="4791075"/>
            <a:ext cx="22955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PÔDA A RASTLINY</a:t>
            </a:r>
          </a:p>
        </p:txBody>
      </p:sp>
      <p:pic>
        <p:nvPicPr>
          <p:cNvPr id="25" name="Obrázok 24"/>
          <p:cNvPicPr>
            <a:picLocks noChangeAspect="1"/>
          </p:cNvPicPr>
          <p:nvPr/>
        </p:nvPicPr>
        <p:blipFill>
          <a:blip r:embed="rId4"/>
          <a:srcRect l="11445" r="11445"/>
          <a:stretch>
            <a:fillRect/>
          </a:stretch>
        </p:blipFill>
        <p:spPr>
          <a:xfrm>
            <a:off x="3495675" y="2724150"/>
            <a:ext cx="2295525" cy="1952625"/>
          </a:xfrm>
          <a:prstGeom prst="rect">
            <a:avLst/>
          </a:prstGeom>
        </p:spPr>
      </p:pic>
      <p:sp>
        <p:nvSpPr>
          <p:cNvPr id="10" name="Obdĺžnik 9">
            <a:extLst>
              <a:ext uri="{FF2B5EF4-FFF2-40B4-BE49-F238E27FC236}">
                <a16:creationId xmlns:a16="http://schemas.microsoft.com/office/drawing/2014/main" id="{66C527B3-E987-4C55-92BD-1DBDBAD11301}"/>
              </a:ext>
            </a:extLst>
          </p:cNvPr>
          <p:cNvSpPr>
            <a:spLocks noGrp="1"/>
          </p:cNvSpPr>
          <p:nvPr/>
        </p:nvSpPr>
        <p:spPr>
          <a:xfrm>
            <a:off x="3495675" y="4791075"/>
            <a:ext cx="22955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CHOV A WELFARE</a:t>
            </a:r>
          </a:p>
        </p:txBody>
      </p:sp>
      <p:pic>
        <p:nvPicPr>
          <p:cNvPr id="27" name="Obrázok 26"/>
          <p:cNvPicPr>
            <a:picLocks noChangeAspect="1"/>
          </p:cNvPicPr>
          <p:nvPr/>
        </p:nvPicPr>
        <p:blipFill>
          <a:blip r:embed="rId5"/>
          <a:srcRect t="7469" b="7469"/>
          <a:stretch>
            <a:fillRect/>
          </a:stretch>
        </p:blipFill>
        <p:spPr>
          <a:xfrm>
            <a:off x="6381750" y="2724150"/>
            <a:ext cx="2295525" cy="1952625"/>
          </a:xfrm>
          <a:prstGeom prst="rect">
            <a:avLst/>
          </a:prstGeom>
        </p:spPr>
      </p:pic>
      <p:sp>
        <p:nvSpPr>
          <p:cNvPr id="12" name="Obdĺžnik 11">
            <a:extLst>
              <a:ext uri="{FF2B5EF4-FFF2-40B4-BE49-F238E27FC236}">
                <a16:creationId xmlns:a16="http://schemas.microsoft.com/office/drawing/2014/main" id="{C557DD73-2C96-408D-9E83-1FA8C55AE836}"/>
              </a:ext>
            </a:extLst>
          </p:cNvPr>
          <p:cNvSpPr>
            <a:spLocks noGrp="1"/>
          </p:cNvSpPr>
          <p:nvPr/>
        </p:nvSpPr>
        <p:spPr>
          <a:xfrm>
            <a:off x="6381750" y="4791075"/>
            <a:ext cx="22955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VÝROBA POTRAVÍN</a:t>
            </a:r>
          </a:p>
        </p:txBody>
      </p:sp>
      <p:pic>
        <p:nvPicPr>
          <p:cNvPr id="29" name="Obrázok 28"/>
          <p:cNvPicPr>
            <a:picLocks noChangeAspect="1"/>
          </p:cNvPicPr>
          <p:nvPr/>
        </p:nvPicPr>
        <p:blipFill>
          <a:blip r:embed="rId6"/>
          <a:srcRect l="11445" r="11445"/>
          <a:stretch>
            <a:fillRect/>
          </a:stretch>
        </p:blipFill>
        <p:spPr>
          <a:xfrm>
            <a:off x="9267825" y="2724150"/>
            <a:ext cx="2295525" cy="1952625"/>
          </a:xfrm>
          <a:prstGeom prst="rect">
            <a:avLst/>
          </a:prstGeom>
        </p:spPr>
      </p:pic>
      <p:sp>
        <p:nvSpPr>
          <p:cNvPr id="14" name="Obdĺžnik 13">
            <a:extLst>
              <a:ext uri="{FF2B5EF4-FFF2-40B4-BE49-F238E27FC236}">
                <a16:creationId xmlns:a16="http://schemas.microsoft.com/office/drawing/2014/main" id="{C30CE1D5-715E-4212-8224-339CF36816CE}"/>
              </a:ext>
            </a:extLst>
          </p:cNvPr>
          <p:cNvSpPr>
            <a:spLocks noGrp="1"/>
          </p:cNvSpPr>
          <p:nvPr/>
        </p:nvSpPr>
        <p:spPr>
          <a:xfrm>
            <a:off x="9267825" y="4791075"/>
            <a:ext cx="229552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LES A KRAJINA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1C385BF1-CF7E-4C87-AFF7-209DC060AFBB}"/>
              </a:ext>
            </a:extLst>
          </p:cNvPr>
          <p:cNvSpPr>
            <a:spLocks noGrp="1"/>
          </p:cNvSpPr>
          <p:nvPr/>
        </p:nvSpPr>
        <p:spPr>
          <a:xfrm>
            <a:off x="619125" y="5495925"/>
            <a:ext cx="1071562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037"/>
          </a:bodyPr>
          <a:lstStyle/>
          <a:p>
            <a: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725" noProof="0" dirty="0">
                <a:solidFill>
                  <a:srgbClr val="0E1B4D"/>
                </a:solidFill>
                <a:latin typeface="DejaVu Sans"/>
              </a:rPr>
              <a:t>Aj obyčajná desiata ukazuje, ako sa práca v poľnohospodárstve, potravinárstve a lesníctve dotýka nášho každodenného života.</a:t>
            </a:r>
            <a:endParaRPr lang="sk-SK" sz="1725" b="0" noProof="0" dirty="0">
              <a:solidFill>
                <a:srgbClr val="0E1B4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78D167F4-8CCA-4508-9199-D004C49D0257}"/>
              </a:ext>
            </a:extLst>
          </p:cNvPr>
          <p:cNvSpPr>
            <a:spLocks noGrp="1"/>
          </p:cNvSpPr>
          <p:nvPr/>
        </p:nvSpPr>
        <p:spPr>
          <a:xfrm>
            <a:off x="5753100" y="6032962"/>
            <a:ext cx="5810250" cy="2000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667" lnSpcReduction="20000"/>
          </a:bodyPr>
          <a:lstStyle/>
          <a:p>
            <a:pPr algn="r">
              <a:defRPr sz="90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9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Ilustračné fotografie vytvorené pomocou AI.</a:t>
            </a:r>
          </a:p>
        </p:txBody>
      </p:sp>
    </p:spTree>
    <p:extLst>
      <p:ext uri="{BB962C8B-B14F-4D97-AF65-F5344CB8AC3E}">
        <p14:creationId xmlns:p14="http://schemas.microsoft.com/office/powerpoint/2010/main" val="1086379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dĺžnik 69">
            <a:extLst>
              <a:ext uri="{FF2B5EF4-FFF2-40B4-BE49-F238E27FC236}">
                <a16:creationId xmlns:a16="http://schemas.microsoft.com/office/drawing/2014/main" id="{6FC000E1-8E3C-4172-AFD4-44F830079B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B540A03B-7899-4F9D-BA51-08FBC16C3AC6}"/>
              </a:ext>
            </a:extLst>
          </p:cNvPr>
          <p:cNvSpPr>
            <a:spLocks noGrp="1"/>
          </p:cNvSpPr>
          <p:nvPr/>
        </p:nvSpPr>
        <p:spPr>
          <a:xfrm>
            <a:off x="609600" y="257175"/>
            <a:ext cx="762000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608" lnSpcReduction="10000"/>
          </a:bodyPr>
          <a:lstStyle/>
          <a:p>
            <a:pPr algn="l">
              <a:defRPr sz="322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22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Štyri svety povolaní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B2405BA3-A316-4B0A-A5EE-EC4E16C9F5F7}"/>
              </a:ext>
            </a:extLst>
          </p:cNvPr>
          <p:cNvSpPr>
            <a:spLocks noGrp="1"/>
          </p:cNvSpPr>
          <p:nvPr/>
        </p:nvSpPr>
        <p:spPr>
          <a:xfrm>
            <a:off x="619125" y="800100"/>
            <a:ext cx="100012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Zisti, aké činnosti ťa lákajú a preskúmaj konkrétne odbory.</a:t>
            </a:r>
          </a:p>
        </p:txBody>
      </p:sp>
      <p:sp>
        <p:nvSpPr>
          <p:cNvPr id="4" name="Obdĺžnik: zaoblené rohy 3">
            <a:extLst>
              <a:ext uri="{FF2B5EF4-FFF2-40B4-BE49-F238E27FC236}">
                <a16:creationId xmlns:a16="http://schemas.microsoft.com/office/drawing/2014/main" id="{7DA9795E-FFB8-4232-A5CF-51A910891FA2}"/>
              </a:ext>
            </a:extLst>
          </p:cNvPr>
          <p:cNvSpPr>
            <a:spLocks noGrp="1"/>
          </p:cNvSpPr>
          <p:nvPr/>
        </p:nvSpPr>
        <p:spPr>
          <a:xfrm>
            <a:off x="4410075" y="1162050"/>
            <a:ext cx="3371850" cy="466725"/>
          </a:xfrm>
          <a:prstGeom prst="roundRect">
            <a:avLst>
              <a:gd name="adj" fmla="val 16327"/>
            </a:avLst>
          </a:prstGeom>
          <a:solidFill>
            <a:srgbClr val="0E1B4D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FB3C9BA2-80A3-4D49-AC26-0E97CE98C993}"/>
              </a:ext>
            </a:extLst>
          </p:cNvPr>
          <p:cNvSpPr>
            <a:spLocks noGrp="1"/>
          </p:cNvSpPr>
          <p:nvPr/>
        </p:nvSpPr>
        <p:spPr>
          <a:xfrm>
            <a:off x="4410075" y="1209675"/>
            <a:ext cx="33718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Čo ťa baví robiť?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638E1C76-3AF1-41BB-95E6-8A66CF99DED0}"/>
              </a:ext>
            </a:extLst>
          </p:cNvPr>
          <p:cNvSpPr>
            <a:spLocks noGrp="1"/>
          </p:cNvSpPr>
          <p:nvPr/>
        </p:nvSpPr>
        <p:spPr>
          <a:xfrm>
            <a:off x="6086475" y="1628775"/>
            <a:ext cx="28575" cy="152400"/>
          </a:xfrm>
          <a:prstGeom prst="rect">
            <a:avLst/>
          </a:prstGeom>
          <a:solidFill>
            <a:srgbClr val="F6AABB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7F998520-9222-4A4C-BF7A-132F9220330E}"/>
              </a:ext>
            </a:extLst>
          </p:cNvPr>
          <p:cNvSpPr>
            <a:spLocks noGrp="1"/>
          </p:cNvSpPr>
          <p:nvPr/>
        </p:nvSpPr>
        <p:spPr>
          <a:xfrm>
            <a:off x="1685925" y="1771650"/>
            <a:ext cx="8829675" cy="28575"/>
          </a:xfrm>
          <a:prstGeom prst="rect">
            <a:avLst/>
          </a:prstGeom>
          <a:solidFill>
            <a:srgbClr val="F6AABB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1DA565AA-F4DA-4974-84DF-3EE48060848E}"/>
              </a:ext>
            </a:extLst>
          </p:cNvPr>
          <p:cNvSpPr>
            <a:spLocks noGrp="1"/>
          </p:cNvSpPr>
          <p:nvPr/>
        </p:nvSpPr>
        <p:spPr>
          <a:xfrm>
            <a:off x="1685925" y="1771650"/>
            <a:ext cx="28575" cy="209550"/>
          </a:xfrm>
          <a:prstGeom prst="rect">
            <a:avLst/>
          </a:prstGeom>
          <a:solidFill>
            <a:srgbClr val="F6AABB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DC92B2D8-73DF-495D-AA37-2282DDDBFD29}"/>
              </a:ext>
            </a:extLst>
          </p:cNvPr>
          <p:cNvSpPr>
            <a:spLocks noGrp="1"/>
          </p:cNvSpPr>
          <p:nvPr/>
        </p:nvSpPr>
        <p:spPr>
          <a:xfrm>
            <a:off x="4619625" y="1771650"/>
            <a:ext cx="28575" cy="209550"/>
          </a:xfrm>
          <a:prstGeom prst="rect">
            <a:avLst/>
          </a:prstGeom>
          <a:solidFill>
            <a:srgbClr val="F6AABB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15A70DB3-A264-4471-9227-B463BCCAADCF}"/>
              </a:ext>
            </a:extLst>
          </p:cNvPr>
          <p:cNvSpPr>
            <a:spLocks noGrp="1"/>
          </p:cNvSpPr>
          <p:nvPr/>
        </p:nvSpPr>
        <p:spPr>
          <a:xfrm>
            <a:off x="7553325" y="1771650"/>
            <a:ext cx="28575" cy="209550"/>
          </a:xfrm>
          <a:prstGeom prst="rect">
            <a:avLst/>
          </a:prstGeom>
          <a:solidFill>
            <a:srgbClr val="F6AABB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34BFC7B8-96D1-43CB-8231-15D0083D7402}"/>
              </a:ext>
            </a:extLst>
          </p:cNvPr>
          <p:cNvSpPr>
            <a:spLocks noGrp="1"/>
          </p:cNvSpPr>
          <p:nvPr/>
        </p:nvSpPr>
        <p:spPr>
          <a:xfrm>
            <a:off x="10487025" y="1771650"/>
            <a:ext cx="28575" cy="209550"/>
          </a:xfrm>
          <a:prstGeom prst="rect">
            <a:avLst/>
          </a:prstGeom>
          <a:solidFill>
            <a:srgbClr val="F6AABB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2" name="Obdĺžnik: zaoblené rohy 11">
            <a:extLst>
              <a:ext uri="{FF2B5EF4-FFF2-40B4-BE49-F238E27FC236}">
                <a16:creationId xmlns:a16="http://schemas.microsoft.com/office/drawing/2014/main" id="{410312BF-9E22-4E30-9075-D463BB842EE1}"/>
              </a:ext>
            </a:extLst>
          </p:cNvPr>
          <p:cNvSpPr>
            <a:spLocks noGrp="1"/>
          </p:cNvSpPr>
          <p:nvPr/>
        </p:nvSpPr>
        <p:spPr>
          <a:xfrm>
            <a:off x="409575" y="1971675"/>
            <a:ext cx="2571750" cy="3190875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: zaoblené rohy 12">
            <a:extLst>
              <a:ext uri="{FF2B5EF4-FFF2-40B4-BE49-F238E27FC236}">
                <a16:creationId xmlns:a16="http://schemas.microsoft.com/office/drawing/2014/main" id="{BAAAC902-CC8B-439B-A4B7-F8E245EF4281}"/>
              </a:ext>
            </a:extLst>
          </p:cNvPr>
          <p:cNvSpPr>
            <a:spLocks noGrp="1"/>
          </p:cNvSpPr>
          <p:nvPr/>
        </p:nvSpPr>
        <p:spPr>
          <a:xfrm>
            <a:off x="409575" y="1971675"/>
            <a:ext cx="2571750" cy="552450"/>
          </a:xfrm>
          <a:prstGeom prst="roundRect">
            <a:avLst>
              <a:gd name="adj" fmla="val 13793"/>
            </a:avLst>
          </a:prstGeom>
          <a:solidFill>
            <a:srgbClr val="92D050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7BD23A69-3993-46CC-BC1B-3682306735EB}"/>
              </a:ext>
            </a:extLst>
          </p:cNvPr>
          <p:cNvSpPr>
            <a:spLocks noGrp="1"/>
          </p:cNvSpPr>
          <p:nvPr/>
        </p:nvSpPr>
        <p:spPr>
          <a:xfrm>
            <a:off x="409575" y="2228850"/>
            <a:ext cx="2571750" cy="295275"/>
          </a:xfrm>
          <a:prstGeom prst="rect">
            <a:avLst/>
          </a:prstGeom>
          <a:solidFill>
            <a:srgbClr val="92D050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C259C0D8-5295-489A-8AB0-1770ADD642F0}"/>
              </a:ext>
            </a:extLst>
          </p:cNvPr>
          <p:cNvSpPr>
            <a:spLocks noGrp="1"/>
          </p:cNvSpPr>
          <p:nvPr/>
        </p:nvSpPr>
        <p:spPr>
          <a:xfrm>
            <a:off x="600075" y="2105025"/>
            <a:ext cx="314325" cy="314325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226CCC4D-EBBA-41C3-B580-E5EBFEB9BF34}"/>
              </a:ext>
            </a:extLst>
          </p:cNvPr>
          <p:cNvSpPr>
            <a:spLocks noGrp="1"/>
          </p:cNvSpPr>
          <p:nvPr/>
        </p:nvSpPr>
        <p:spPr>
          <a:xfrm>
            <a:off x="600075" y="2114550"/>
            <a:ext cx="314325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074"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1" noProof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568A47BB-B432-453E-8BA2-8F10EC95F419}"/>
              </a:ext>
            </a:extLst>
          </p:cNvPr>
          <p:cNvSpPr>
            <a:spLocks noGrp="1"/>
          </p:cNvSpPr>
          <p:nvPr/>
        </p:nvSpPr>
        <p:spPr>
          <a:xfrm>
            <a:off x="1028700" y="2095500"/>
            <a:ext cx="1876425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10" b="1" noProof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Poľnohospodárstvo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941EFCA5-D81E-4126-8FD6-45A0DD42C58E}"/>
              </a:ext>
            </a:extLst>
          </p:cNvPr>
          <p:cNvSpPr>
            <a:spLocks noGrp="1"/>
          </p:cNvSpPr>
          <p:nvPr/>
        </p:nvSpPr>
        <p:spPr>
          <a:xfrm>
            <a:off x="600075" y="2743200"/>
            <a:ext cx="223837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975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ČO ĽUDIA ROBIA</a:t>
            </a:r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441B8FA5-9027-4FD2-BCBE-7B3A53AC2B60}"/>
              </a:ext>
            </a:extLst>
          </p:cNvPr>
          <p:cNvSpPr>
            <a:spLocks noGrp="1"/>
          </p:cNvSpPr>
          <p:nvPr/>
        </p:nvSpPr>
        <p:spPr>
          <a:xfrm>
            <a:off x="576262" y="2943225"/>
            <a:ext cx="2238375" cy="828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497" lnSpcReduction="10000"/>
          </a:bodyPr>
          <a:lstStyle/>
          <a:p>
            <a:pPr algn="l">
              <a:defRPr sz="12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Pestujú rastliny, chovajú</a:t>
            </a:r>
          </a:p>
          <a:p>
            <a:pPr algn="l">
              <a:defRPr sz="12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zvieratá, pracujú s poľnohospodárskou technikou.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40EF5370-6DF3-44AB-ADAE-1A6E95B028D2}"/>
              </a:ext>
            </a:extLst>
          </p:cNvPr>
          <p:cNvSpPr>
            <a:spLocks noGrp="1"/>
          </p:cNvSpPr>
          <p:nvPr/>
        </p:nvSpPr>
        <p:spPr>
          <a:xfrm>
            <a:off x="600075" y="3752850"/>
            <a:ext cx="219075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AB98CD25-953C-4457-A6E8-37A643A72DC9}"/>
              </a:ext>
            </a:extLst>
          </p:cNvPr>
          <p:cNvSpPr>
            <a:spLocks noGrp="1"/>
          </p:cNvSpPr>
          <p:nvPr/>
        </p:nvSpPr>
        <p:spPr>
          <a:xfrm>
            <a:off x="609600" y="4052887"/>
            <a:ext cx="2238375" cy="219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97" lnSpcReduction="10000"/>
          </a:bodyPr>
          <a:lstStyle/>
          <a:p>
            <a:pPr algn="l">
              <a:defRPr sz="975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975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MOHLO BY ŤA ZAUJAŤ</a:t>
            </a:r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B073B7DF-7838-47BE-B6B1-EB3E3E652EE2}"/>
              </a:ext>
            </a:extLst>
          </p:cNvPr>
          <p:cNvSpPr>
            <a:spLocks noGrp="1"/>
          </p:cNvSpPr>
          <p:nvPr/>
        </p:nvSpPr>
        <p:spPr>
          <a:xfrm>
            <a:off x="576262" y="4400550"/>
            <a:ext cx="22383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príroda · technika · farmy</a:t>
            </a:r>
          </a:p>
        </p:txBody>
      </p:sp>
      <p:sp>
        <p:nvSpPr>
          <p:cNvPr id="25" name="Obdĺžnik: zaoblené rohy 24">
            <a:extLst>
              <a:ext uri="{FF2B5EF4-FFF2-40B4-BE49-F238E27FC236}">
                <a16:creationId xmlns:a16="http://schemas.microsoft.com/office/drawing/2014/main" id="{9C44B243-5241-4974-83FC-7CDDB3FC6F93}"/>
              </a:ext>
            </a:extLst>
          </p:cNvPr>
          <p:cNvSpPr>
            <a:spLocks noGrp="1"/>
          </p:cNvSpPr>
          <p:nvPr/>
        </p:nvSpPr>
        <p:spPr>
          <a:xfrm>
            <a:off x="3343275" y="1971675"/>
            <a:ext cx="2571750" cy="3190875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6" name="Obdĺžnik: zaoblené rohy 25">
            <a:extLst>
              <a:ext uri="{FF2B5EF4-FFF2-40B4-BE49-F238E27FC236}">
                <a16:creationId xmlns:a16="http://schemas.microsoft.com/office/drawing/2014/main" id="{21275A58-4986-4E4F-A672-FA76CAE02CA8}"/>
              </a:ext>
            </a:extLst>
          </p:cNvPr>
          <p:cNvSpPr>
            <a:spLocks noGrp="1"/>
          </p:cNvSpPr>
          <p:nvPr/>
        </p:nvSpPr>
        <p:spPr>
          <a:xfrm>
            <a:off x="3333750" y="1981200"/>
            <a:ext cx="2571750" cy="552450"/>
          </a:xfrm>
          <a:prstGeom prst="roundRect">
            <a:avLst>
              <a:gd name="adj" fmla="val 13793"/>
            </a:avLst>
          </a:prstGeom>
          <a:solidFill>
            <a:srgbClr val="F0EB21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A0BC2508-80F1-488B-A270-3789B7CA0943}"/>
              </a:ext>
            </a:extLst>
          </p:cNvPr>
          <p:cNvSpPr>
            <a:spLocks noGrp="1"/>
          </p:cNvSpPr>
          <p:nvPr/>
        </p:nvSpPr>
        <p:spPr>
          <a:xfrm>
            <a:off x="3343275" y="2228850"/>
            <a:ext cx="2571750" cy="295275"/>
          </a:xfrm>
          <a:prstGeom prst="rect">
            <a:avLst/>
          </a:prstGeom>
          <a:solidFill>
            <a:srgbClr val="F0EB21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8" name="Ovál 27">
            <a:extLst>
              <a:ext uri="{FF2B5EF4-FFF2-40B4-BE49-F238E27FC236}">
                <a16:creationId xmlns:a16="http://schemas.microsoft.com/office/drawing/2014/main" id="{83970F0D-8F32-4439-B3F1-E335ECD23728}"/>
              </a:ext>
            </a:extLst>
          </p:cNvPr>
          <p:cNvSpPr>
            <a:spLocks noGrp="1"/>
          </p:cNvSpPr>
          <p:nvPr/>
        </p:nvSpPr>
        <p:spPr>
          <a:xfrm>
            <a:off x="3533775" y="2105025"/>
            <a:ext cx="314325" cy="314325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9" name="Obdĺžnik 28">
            <a:extLst>
              <a:ext uri="{FF2B5EF4-FFF2-40B4-BE49-F238E27FC236}">
                <a16:creationId xmlns:a16="http://schemas.microsoft.com/office/drawing/2014/main" id="{1728674A-7E78-43B8-A15E-303532742FE8}"/>
              </a:ext>
            </a:extLst>
          </p:cNvPr>
          <p:cNvSpPr>
            <a:spLocks noGrp="1"/>
          </p:cNvSpPr>
          <p:nvPr/>
        </p:nvSpPr>
        <p:spPr>
          <a:xfrm>
            <a:off x="3533775" y="2114550"/>
            <a:ext cx="314325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074"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1" noProof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30" name="Obdĺžnik 29">
            <a:extLst>
              <a:ext uri="{FF2B5EF4-FFF2-40B4-BE49-F238E27FC236}">
                <a16:creationId xmlns:a16="http://schemas.microsoft.com/office/drawing/2014/main" id="{48897D72-B528-49A4-86B9-D1B37C3E16EA}"/>
              </a:ext>
            </a:extLst>
          </p:cNvPr>
          <p:cNvSpPr>
            <a:spLocks noGrp="1"/>
          </p:cNvSpPr>
          <p:nvPr/>
        </p:nvSpPr>
        <p:spPr>
          <a:xfrm>
            <a:off x="3962400" y="2095500"/>
            <a:ext cx="1876425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Potravinárstvo</a:t>
            </a:r>
          </a:p>
        </p:txBody>
      </p:sp>
      <p:sp>
        <p:nvSpPr>
          <p:cNvPr id="31" name="Obdĺžnik 30">
            <a:extLst>
              <a:ext uri="{FF2B5EF4-FFF2-40B4-BE49-F238E27FC236}">
                <a16:creationId xmlns:a16="http://schemas.microsoft.com/office/drawing/2014/main" id="{401367CB-4CFB-40BD-9F6D-3EB12804BA83}"/>
              </a:ext>
            </a:extLst>
          </p:cNvPr>
          <p:cNvSpPr>
            <a:spLocks noGrp="1"/>
          </p:cNvSpPr>
          <p:nvPr/>
        </p:nvSpPr>
        <p:spPr>
          <a:xfrm>
            <a:off x="3533775" y="2743200"/>
            <a:ext cx="223837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975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ČO ĽUDIA ROBIA</a:t>
            </a:r>
          </a:p>
        </p:txBody>
      </p:sp>
      <p:sp>
        <p:nvSpPr>
          <p:cNvPr id="32" name="Obdĺžnik 31">
            <a:extLst>
              <a:ext uri="{FF2B5EF4-FFF2-40B4-BE49-F238E27FC236}">
                <a16:creationId xmlns:a16="http://schemas.microsoft.com/office/drawing/2014/main" id="{282E86A4-F47C-4C3C-8F26-C5BC414E22B4}"/>
              </a:ext>
            </a:extLst>
          </p:cNvPr>
          <p:cNvSpPr>
            <a:spLocks noGrp="1"/>
          </p:cNvSpPr>
          <p:nvPr/>
        </p:nvSpPr>
        <p:spPr>
          <a:xfrm>
            <a:off x="3533775" y="3028950"/>
            <a:ext cx="22383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362" lnSpcReduction="10000"/>
          </a:bodyPr>
          <a:lstStyle/>
          <a:p>
            <a:pPr algn="l">
              <a:defRPr sz="12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Vyrábajú potraviny, kontrolujú</a:t>
            </a:r>
          </a:p>
          <a:p>
            <a:pPr algn="l">
              <a:defRPr sz="12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ich kvalitu a bezpečnosť.</a:t>
            </a:r>
          </a:p>
        </p:txBody>
      </p:sp>
      <p:sp>
        <p:nvSpPr>
          <p:cNvPr id="33" name="Obdĺžnik 32">
            <a:extLst>
              <a:ext uri="{FF2B5EF4-FFF2-40B4-BE49-F238E27FC236}">
                <a16:creationId xmlns:a16="http://schemas.microsoft.com/office/drawing/2014/main" id="{BE271C9C-430A-4370-BBA5-2AA38168C83D}"/>
              </a:ext>
            </a:extLst>
          </p:cNvPr>
          <p:cNvSpPr>
            <a:spLocks noGrp="1"/>
          </p:cNvSpPr>
          <p:nvPr/>
        </p:nvSpPr>
        <p:spPr>
          <a:xfrm>
            <a:off x="3533775" y="3752850"/>
            <a:ext cx="219075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34" name="Obdĺžnik 33">
            <a:extLst>
              <a:ext uri="{FF2B5EF4-FFF2-40B4-BE49-F238E27FC236}">
                <a16:creationId xmlns:a16="http://schemas.microsoft.com/office/drawing/2014/main" id="{A3AB3203-07E1-4B16-92FE-88E97CD7A946}"/>
              </a:ext>
            </a:extLst>
          </p:cNvPr>
          <p:cNvSpPr>
            <a:spLocks noGrp="1"/>
          </p:cNvSpPr>
          <p:nvPr/>
        </p:nvSpPr>
        <p:spPr>
          <a:xfrm>
            <a:off x="3533775" y="4007702"/>
            <a:ext cx="2238375" cy="219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97" lnSpcReduction="10000"/>
          </a:bodyPr>
          <a:lstStyle/>
          <a:p>
            <a:pPr algn="l">
              <a:defRPr sz="975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975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MOHLO BY ŤA ZAUJAŤ</a:t>
            </a:r>
          </a:p>
        </p:txBody>
      </p:sp>
      <p:sp>
        <p:nvSpPr>
          <p:cNvPr id="35" name="Obdĺžnik 34">
            <a:extLst>
              <a:ext uri="{FF2B5EF4-FFF2-40B4-BE49-F238E27FC236}">
                <a16:creationId xmlns:a16="http://schemas.microsoft.com/office/drawing/2014/main" id="{B1863A1B-11D4-40DD-A427-E2EFDB917EE8}"/>
              </a:ext>
            </a:extLst>
          </p:cNvPr>
          <p:cNvSpPr>
            <a:spLocks noGrp="1"/>
          </p:cNvSpPr>
          <p:nvPr/>
        </p:nvSpPr>
        <p:spPr>
          <a:xfrm>
            <a:off x="3486150" y="4386262"/>
            <a:ext cx="22383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výroba · laboratórium</a:t>
            </a:r>
          </a:p>
        </p:txBody>
      </p:sp>
      <p:sp>
        <p:nvSpPr>
          <p:cNvPr id="38" name="Obdĺžnik: zaoblené rohy 37">
            <a:extLst>
              <a:ext uri="{FF2B5EF4-FFF2-40B4-BE49-F238E27FC236}">
                <a16:creationId xmlns:a16="http://schemas.microsoft.com/office/drawing/2014/main" id="{1055DBC7-59F8-4521-8165-6914A12C2373}"/>
              </a:ext>
            </a:extLst>
          </p:cNvPr>
          <p:cNvSpPr>
            <a:spLocks noGrp="1"/>
          </p:cNvSpPr>
          <p:nvPr/>
        </p:nvSpPr>
        <p:spPr>
          <a:xfrm>
            <a:off x="6276975" y="1971675"/>
            <a:ext cx="2571750" cy="3190875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39" name="Obdĺžnik: zaoblené rohy 38">
            <a:extLst>
              <a:ext uri="{FF2B5EF4-FFF2-40B4-BE49-F238E27FC236}">
                <a16:creationId xmlns:a16="http://schemas.microsoft.com/office/drawing/2014/main" id="{CEB0898A-1E42-4CC4-8BBF-F4FBFC45752A}"/>
              </a:ext>
            </a:extLst>
          </p:cNvPr>
          <p:cNvSpPr>
            <a:spLocks noGrp="1"/>
          </p:cNvSpPr>
          <p:nvPr/>
        </p:nvSpPr>
        <p:spPr>
          <a:xfrm>
            <a:off x="6276975" y="1971675"/>
            <a:ext cx="2571750" cy="552450"/>
          </a:xfrm>
          <a:prstGeom prst="roundRect">
            <a:avLst>
              <a:gd name="adj" fmla="val 13793"/>
            </a:avLst>
          </a:prstGeom>
          <a:solidFill>
            <a:schemeClr val="accent3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40" name="Obdĺžnik 39">
            <a:extLst>
              <a:ext uri="{FF2B5EF4-FFF2-40B4-BE49-F238E27FC236}">
                <a16:creationId xmlns:a16="http://schemas.microsoft.com/office/drawing/2014/main" id="{8783077B-6A4D-49A2-8749-D4A7B7B9D61E}"/>
              </a:ext>
            </a:extLst>
          </p:cNvPr>
          <p:cNvSpPr>
            <a:spLocks noGrp="1"/>
          </p:cNvSpPr>
          <p:nvPr/>
        </p:nvSpPr>
        <p:spPr>
          <a:xfrm>
            <a:off x="6276975" y="2228850"/>
            <a:ext cx="2571750" cy="295275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41" name="Ovál 40">
            <a:extLst>
              <a:ext uri="{FF2B5EF4-FFF2-40B4-BE49-F238E27FC236}">
                <a16:creationId xmlns:a16="http://schemas.microsoft.com/office/drawing/2014/main" id="{4F30B8B1-960B-4AB7-8D72-6630C452E5CE}"/>
              </a:ext>
            </a:extLst>
          </p:cNvPr>
          <p:cNvSpPr>
            <a:spLocks noGrp="1"/>
          </p:cNvSpPr>
          <p:nvPr/>
        </p:nvSpPr>
        <p:spPr>
          <a:xfrm>
            <a:off x="6467475" y="2105025"/>
            <a:ext cx="314325" cy="314325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42" name="Obdĺžnik 41">
            <a:extLst>
              <a:ext uri="{FF2B5EF4-FFF2-40B4-BE49-F238E27FC236}">
                <a16:creationId xmlns:a16="http://schemas.microsoft.com/office/drawing/2014/main" id="{C5F5629C-FECE-4E0A-A0EA-D030300BE990}"/>
              </a:ext>
            </a:extLst>
          </p:cNvPr>
          <p:cNvSpPr>
            <a:spLocks noGrp="1"/>
          </p:cNvSpPr>
          <p:nvPr/>
        </p:nvSpPr>
        <p:spPr>
          <a:xfrm>
            <a:off x="6467475" y="2114550"/>
            <a:ext cx="314325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074"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1" noProof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43" name="Obdĺžnik 42">
            <a:extLst>
              <a:ext uri="{FF2B5EF4-FFF2-40B4-BE49-F238E27FC236}">
                <a16:creationId xmlns:a16="http://schemas.microsoft.com/office/drawing/2014/main" id="{BD6D8E4F-D7C1-4C44-BB25-F81788481295}"/>
              </a:ext>
            </a:extLst>
          </p:cNvPr>
          <p:cNvSpPr>
            <a:spLocks noGrp="1"/>
          </p:cNvSpPr>
          <p:nvPr/>
        </p:nvSpPr>
        <p:spPr>
          <a:xfrm>
            <a:off x="6896100" y="2095500"/>
            <a:ext cx="1876425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Lesníctvo</a:t>
            </a:r>
          </a:p>
        </p:txBody>
      </p:sp>
      <p:sp>
        <p:nvSpPr>
          <p:cNvPr id="44" name="Obdĺžnik 43">
            <a:extLst>
              <a:ext uri="{FF2B5EF4-FFF2-40B4-BE49-F238E27FC236}">
                <a16:creationId xmlns:a16="http://schemas.microsoft.com/office/drawing/2014/main" id="{76A03071-EB04-49CC-B17C-E91556747AAA}"/>
              </a:ext>
            </a:extLst>
          </p:cNvPr>
          <p:cNvSpPr>
            <a:spLocks noGrp="1"/>
          </p:cNvSpPr>
          <p:nvPr/>
        </p:nvSpPr>
        <p:spPr>
          <a:xfrm>
            <a:off x="6467475" y="2743200"/>
            <a:ext cx="223837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975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ČO ĽUDIA ROBIA</a:t>
            </a:r>
          </a:p>
        </p:txBody>
      </p:sp>
      <p:sp>
        <p:nvSpPr>
          <p:cNvPr id="45" name="Obdĺžnik 44">
            <a:extLst>
              <a:ext uri="{FF2B5EF4-FFF2-40B4-BE49-F238E27FC236}">
                <a16:creationId xmlns:a16="http://schemas.microsoft.com/office/drawing/2014/main" id="{963D8F26-631E-4D06-93FE-E3DEB4EFA100}"/>
              </a:ext>
            </a:extLst>
          </p:cNvPr>
          <p:cNvSpPr>
            <a:spLocks noGrp="1"/>
          </p:cNvSpPr>
          <p:nvPr/>
        </p:nvSpPr>
        <p:spPr>
          <a:xfrm>
            <a:off x="6467475" y="3028950"/>
            <a:ext cx="22383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Chránia a obnovujú les,</a:t>
            </a:r>
          </a:p>
          <a:p>
            <a:pPr algn="l">
              <a:defRPr sz="12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pracujú s mapami.</a:t>
            </a:r>
          </a:p>
        </p:txBody>
      </p:sp>
      <p:sp>
        <p:nvSpPr>
          <p:cNvPr id="46" name="Obdĺžnik 45">
            <a:extLst>
              <a:ext uri="{FF2B5EF4-FFF2-40B4-BE49-F238E27FC236}">
                <a16:creationId xmlns:a16="http://schemas.microsoft.com/office/drawing/2014/main" id="{F293AE42-6E8A-453A-B30B-522C191E034C}"/>
              </a:ext>
            </a:extLst>
          </p:cNvPr>
          <p:cNvSpPr>
            <a:spLocks noGrp="1"/>
          </p:cNvSpPr>
          <p:nvPr/>
        </p:nvSpPr>
        <p:spPr>
          <a:xfrm>
            <a:off x="6467475" y="3752850"/>
            <a:ext cx="219075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47" name="Obdĺžnik 46">
            <a:extLst>
              <a:ext uri="{FF2B5EF4-FFF2-40B4-BE49-F238E27FC236}">
                <a16:creationId xmlns:a16="http://schemas.microsoft.com/office/drawing/2014/main" id="{6E0C1FDD-8A76-40F8-8A4D-2A8EAC19BBAC}"/>
              </a:ext>
            </a:extLst>
          </p:cNvPr>
          <p:cNvSpPr>
            <a:spLocks noGrp="1"/>
          </p:cNvSpPr>
          <p:nvPr/>
        </p:nvSpPr>
        <p:spPr>
          <a:xfrm>
            <a:off x="6462712" y="4019433"/>
            <a:ext cx="2238375" cy="219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97" lnSpcReduction="10000"/>
          </a:bodyPr>
          <a:lstStyle/>
          <a:p>
            <a:pPr algn="l">
              <a:defRPr sz="975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975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MOHLO BY ŤA ZAUJAŤ</a:t>
            </a:r>
          </a:p>
        </p:txBody>
      </p:sp>
      <p:sp>
        <p:nvSpPr>
          <p:cNvPr id="48" name="Obdĺžnik 47">
            <a:extLst>
              <a:ext uri="{FF2B5EF4-FFF2-40B4-BE49-F238E27FC236}">
                <a16:creationId xmlns:a16="http://schemas.microsoft.com/office/drawing/2014/main" id="{BAA6A063-6318-4304-B331-E9FF00EFD76D}"/>
              </a:ext>
            </a:extLst>
          </p:cNvPr>
          <p:cNvSpPr>
            <a:spLocks noGrp="1"/>
          </p:cNvSpPr>
          <p:nvPr/>
        </p:nvSpPr>
        <p:spPr>
          <a:xfrm>
            <a:off x="6462712" y="4381383"/>
            <a:ext cx="22383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les · krajina · údaje</a:t>
            </a:r>
          </a:p>
        </p:txBody>
      </p:sp>
      <p:sp>
        <p:nvSpPr>
          <p:cNvPr id="51" name="Obdĺžnik: zaoblené rohy 50">
            <a:extLst>
              <a:ext uri="{FF2B5EF4-FFF2-40B4-BE49-F238E27FC236}">
                <a16:creationId xmlns:a16="http://schemas.microsoft.com/office/drawing/2014/main" id="{974603EA-070C-4C31-AA36-2C8FA6A1B791}"/>
              </a:ext>
            </a:extLst>
          </p:cNvPr>
          <p:cNvSpPr>
            <a:spLocks noGrp="1"/>
          </p:cNvSpPr>
          <p:nvPr/>
        </p:nvSpPr>
        <p:spPr>
          <a:xfrm>
            <a:off x="9210675" y="1971675"/>
            <a:ext cx="2571750" cy="3190875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2" name="Obdĺžnik: zaoblené rohy 51">
            <a:extLst>
              <a:ext uri="{FF2B5EF4-FFF2-40B4-BE49-F238E27FC236}">
                <a16:creationId xmlns:a16="http://schemas.microsoft.com/office/drawing/2014/main" id="{97ED1C98-EC9A-44F7-B261-1A5D8AA2E694}"/>
              </a:ext>
            </a:extLst>
          </p:cNvPr>
          <p:cNvSpPr>
            <a:spLocks noGrp="1"/>
          </p:cNvSpPr>
          <p:nvPr/>
        </p:nvSpPr>
        <p:spPr>
          <a:xfrm>
            <a:off x="9210675" y="1971675"/>
            <a:ext cx="2571750" cy="552450"/>
          </a:xfrm>
          <a:prstGeom prst="roundRect">
            <a:avLst>
              <a:gd name="adj" fmla="val 13793"/>
            </a:avLst>
          </a:prstGeom>
          <a:solidFill>
            <a:srgbClr val="4C7390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3" name="Obdĺžnik 52">
            <a:extLst>
              <a:ext uri="{FF2B5EF4-FFF2-40B4-BE49-F238E27FC236}">
                <a16:creationId xmlns:a16="http://schemas.microsoft.com/office/drawing/2014/main" id="{F31D70E1-D77C-467E-B913-E12E31C17169}"/>
              </a:ext>
            </a:extLst>
          </p:cNvPr>
          <p:cNvSpPr>
            <a:spLocks noGrp="1"/>
          </p:cNvSpPr>
          <p:nvPr/>
        </p:nvSpPr>
        <p:spPr>
          <a:xfrm>
            <a:off x="9210675" y="2228850"/>
            <a:ext cx="2571750" cy="295275"/>
          </a:xfrm>
          <a:prstGeom prst="rect">
            <a:avLst/>
          </a:prstGeom>
          <a:solidFill>
            <a:srgbClr val="4C7390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4" name="Ovál 53">
            <a:extLst>
              <a:ext uri="{FF2B5EF4-FFF2-40B4-BE49-F238E27FC236}">
                <a16:creationId xmlns:a16="http://schemas.microsoft.com/office/drawing/2014/main" id="{15CFDC68-6008-4EAB-9A37-C84192AFA5D2}"/>
              </a:ext>
            </a:extLst>
          </p:cNvPr>
          <p:cNvSpPr>
            <a:spLocks noGrp="1"/>
          </p:cNvSpPr>
          <p:nvPr/>
        </p:nvSpPr>
        <p:spPr>
          <a:xfrm>
            <a:off x="9401175" y="2105025"/>
            <a:ext cx="314325" cy="314325"/>
          </a:xfrm>
          <a:prstGeom prst="ellipse">
            <a:avLst/>
          </a:prstGeom>
          <a:solidFill>
            <a:srgbClr val="FFFFFF">
              <a:alpha val="20000"/>
            </a:srgbClr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5" name="Obdĺžnik 54">
            <a:extLst>
              <a:ext uri="{FF2B5EF4-FFF2-40B4-BE49-F238E27FC236}">
                <a16:creationId xmlns:a16="http://schemas.microsoft.com/office/drawing/2014/main" id="{BC9AFCFC-1419-41B4-9A33-5EE44CCBE5F1}"/>
              </a:ext>
            </a:extLst>
          </p:cNvPr>
          <p:cNvSpPr>
            <a:spLocks noGrp="1"/>
          </p:cNvSpPr>
          <p:nvPr/>
        </p:nvSpPr>
        <p:spPr>
          <a:xfrm>
            <a:off x="9401175" y="2114550"/>
            <a:ext cx="314325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074"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1" noProof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56" name="Obdĺžnik 55">
            <a:extLst>
              <a:ext uri="{FF2B5EF4-FFF2-40B4-BE49-F238E27FC236}">
                <a16:creationId xmlns:a16="http://schemas.microsoft.com/office/drawing/2014/main" id="{F5A141D8-2160-4CBF-BF9F-8B6707A91458}"/>
              </a:ext>
            </a:extLst>
          </p:cNvPr>
          <p:cNvSpPr>
            <a:spLocks noGrp="1"/>
          </p:cNvSpPr>
          <p:nvPr/>
        </p:nvSpPr>
        <p:spPr>
          <a:xfrm>
            <a:off x="9829800" y="2095500"/>
            <a:ext cx="1876425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Veterinárstvo</a:t>
            </a:r>
          </a:p>
        </p:txBody>
      </p:sp>
      <p:sp>
        <p:nvSpPr>
          <p:cNvPr id="57" name="Obdĺžnik 56">
            <a:extLst>
              <a:ext uri="{FF2B5EF4-FFF2-40B4-BE49-F238E27FC236}">
                <a16:creationId xmlns:a16="http://schemas.microsoft.com/office/drawing/2014/main" id="{5F7C02C8-E884-410C-B24E-0D4B7EFD5EDC}"/>
              </a:ext>
            </a:extLst>
          </p:cNvPr>
          <p:cNvSpPr>
            <a:spLocks noGrp="1"/>
          </p:cNvSpPr>
          <p:nvPr/>
        </p:nvSpPr>
        <p:spPr>
          <a:xfrm>
            <a:off x="9401175" y="2743200"/>
            <a:ext cx="223837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975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ČO ĽUDIA ROBIA</a:t>
            </a:r>
          </a:p>
        </p:txBody>
      </p:sp>
      <p:sp>
        <p:nvSpPr>
          <p:cNvPr id="58" name="Obdĺžnik 57">
            <a:extLst>
              <a:ext uri="{FF2B5EF4-FFF2-40B4-BE49-F238E27FC236}">
                <a16:creationId xmlns:a16="http://schemas.microsoft.com/office/drawing/2014/main" id="{F4AE4837-E9AD-4E3E-B4F4-172C2D52AA33}"/>
              </a:ext>
            </a:extLst>
          </p:cNvPr>
          <p:cNvSpPr>
            <a:spLocks noGrp="1"/>
          </p:cNvSpPr>
          <p:nvPr/>
        </p:nvSpPr>
        <p:spPr>
          <a:xfrm>
            <a:off x="9401175" y="3028950"/>
            <a:ext cx="22383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523" lnSpcReduction="10000"/>
          </a:bodyPr>
          <a:lstStyle/>
          <a:p>
            <a:pPr algn="l">
              <a:defRPr sz="12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Ošetrujú a liečia zvieratá,</a:t>
            </a:r>
          </a:p>
          <a:p>
            <a:pPr algn="l">
              <a:defRPr sz="12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pomáhajú pri chove a ošetrení.</a:t>
            </a:r>
          </a:p>
        </p:txBody>
      </p:sp>
      <p:sp>
        <p:nvSpPr>
          <p:cNvPr id="59" name="Obdĺžnik 58">
            <a:extLst>
              <a:ext uri="{FF2B5EF4-FFF2-40B4-BE49-F238E27FC236}">
                <a16:creationId xmlns:a16="http://schemas.microsoft.com/office/drawing/2014/main" id="{6922F81A-692F-45AE-ACB4-CEEAF88043A2}"/>
              </a:ext>
            </a:extLst>
          </p:cNvPr>
          <p:cNvSpPr>
            <a:spLocks noGrp="1"/>
          </p:cNvSpPr>
          <p:nvPr/>
        </p:nvSpPr>
        <p:spPr>
          <a:xfrm>
            <a:off x="9401175" y="3752850"/>
            <a:ext cx="219075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60" name="Obdĺžnik 59">
            <a:extLst>
              <a:ext uri="{FF2B5EF4-FFF2-40B4-BE49-F238E27FC236}">
                <a16:creationId xmlns:a16="http://schemas.microsoft.com/office/drawing/2014/main" id="{6C62AC81-D0FC-4020-9A0D-6969910B3379}"/>
              </a:ext>
            </a:extLst>
          </p:cNvPr>
          <p:cNvSpPr>
            <a:spLocks noGrp="1"/>
          </p:cNvSpPr>
          <p:nvPr/>
        </p:nvSpPr>
        <p:spPr>
          <a:xfrm>
            <a:off x="9424987" y="4007702"/>
            <a:ext cx="2238375" cy="219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97" lnSpcReduction="10000"/>
          </a:bodyPr>
          <a:lstStyle/>
          <a:p>
            <a:pPr algn="l">
              <a:defRPr sz="975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975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MOHLO BY ŤA ZAUJAŤ</a:t>
            </a:r>
          </a:p>
        </p:txBody>
      </p:sp>
      <p:sp>
        <p:nvSpPr>
          <p:cNvPr id="61" name="Obdĺžnik 60">
            <a:extLst>
              <a:ext uri="{FF2B5EF4-FFF2-40B4-BE49-F238E27FC236}">
                <a16:creationId xmlns:a16="http://schemas.microsoft.com/office/drawing/2014/main" id="{D202ED6D-E309-46BF-8574-B1E6A5EB174D}"/>
              </a:ext>
            </a:extLst>
          </p:cNvPr>
          <p:cNvSpPr>
            <a:spLocks noGrp="1"/>
          </p:cNvSpPr>
          <p:nvPr/>
        </p:nvSpPr>
        <p:spPr>
          <a:xfrm>
            <a:off x="9396412" y="4357570"/>
            <a:ext cx="2238375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zvieratá · biológia · ľudia</a:t>
            </a:r>
          </a:p>
        </p:txBody>
      </p:sp>
      <p:sp>
        <p:nvSpPr>
          <p:cNvPr id="64" name="Obdĺžnik 63">
            <a:extLst>
              <a:ext uri="{FF2B5EF4-FFF2-40B4-BE49-F238E27FC236}">
                <a16:creationId xmlns:a16="http://schemas.microsoft.com/office/drawing/2014/main" id="{3D8E580A-617A-4A1B-BD6E-9F47BC72C9BC}"/>
              </a:ext>
            </a:extLst>
          </p:cNvPr>
          <p:cNvSpPr>
            <a:spLocks noGrp="1"/>
          </p:cNvSpPr>
          <p:nvPr/>
        </p:nvSpPr>
        <p:spPr>
          <a:xfrm>
            <a:off x="6086475" y="5191125"/>
            <a:ext cx="28575" cy="238125"/>
          </a:xfrm>
          <a:prstGeom prst="rect">
            <a:avLst/>
          </a:prstGeom>
          <a:solidFill>
            <a:srgbClr val="F6AABB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65" name="Obdĺžnik: zaoblené rohy 64">
            <a:extLst>
              <a:ext uri="{FF2B5EF4-FFF2-40B4-BE49-F238E27FC236}">
                <a16:creationId xmlns:a16="http://schemas.microsoft.com/office/drawing/2014/main" id="{F6C2CFB5-EB1F-4B58-B06A-25FBFDFFAC42}"/>
              </a:ext>
            </a:extLst>
          </p:cNvPr>
          <p:cNvSpPr>
            <a:spLocks noGrp="1"/>
          </p:cNvSpPr>
          <p:nvPr/>
        </p:nvSpPr>
        <p:spPr>
          <a:xfrm>
            <a:off x="409575" y="5495925"/>
            <a:ext cx="11372850" cy="1019175"/>
          </a:xfrm>
          <a:prstGeom prst="roundRect">
            <a:avLst>
              <a:gd name="adj" fmla="val 7477"/>
            </a:avLst>
          </a:prstGeom>
          <a:solidFill>
            <a:srgbClr val="0E1B4D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66" name="Obdĺžnik 65">
            <a:extLst>
              <a:ext uri="{FF2B5EF4-FFF2-40B4-BE49-F238E27FC236}">
                <a16:creationId xmlns:a16="http://schemas.microsoft.com/office/drawing/2014/main" id="{70848E8C-FAF2-4C66-B04A-9346D55910EE}"/>
              </a:ext>
            </a:extLst>
          </p:cNvPr>
          <p:cNvSpPr>
            <a:spLocks noGrp="1"/>
          </p:cNvSpPr>
          <p:nvPr/>
        </p:nvSpPr>
        <p:spPr>
          <a:xfrm>
            <a:off x="695325" y="5629275"/>
            <a:ext cx="4762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Tvoj ďalší krok</a:t>
            </a:r>
          </a:p>
        </p:txBody>
      </p:sp>
      <p:sp>
        <p:nvSpPr>
          <p:cNvPr id="67" name="Obdĺžnik 66">
            <a:extLst>
              <a:ext uri="{FF2B5EF4-FFF2-40B4-BE49-F238E27FC236}">
                <a16:creationId xmlns:a16="http://schemas.microsoft.com/office/drawing/2014/main" id="{556552A5-214B-4204-B573-74A117A23AE9}"/>
              </a:ext>
            </a:extLst>
          </p:cNvPr>
          <p:cNvSpPr>
            <a:spLocks noGrp="1"/>
          </p:cNvSpPr>
          <p:nvPr/>
        </p:nvSpPr>
        <p:spPr>
          <a:xfrm>
            <a:off x="695325" y="5981700"/>
            <a:ext cx="85725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FFE3EA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0" noProof="0" dirty="0">
                <a:solidFill>
                  <a:srgbClr val="FFE3EA"/>
                </a:solidFill>
                <a:latin typeface="DejaVu Sans"/>
                <a:ea typeface="DejaVu Sans"/>
                <a:cs typeface="DejaVu Sans"/>
              </a:rPr>
              <a:t>Vyber si dva odbory. Pozri ich karty a jedno video. Zapíš si otázku.</a:t>
            </a:r>
          </a:p>
        </p:txBody>
      </p:sp>
      <p:sp>
        <p:nvSpPr>
          <p:cNvPr id="68" name="Obdĺžnik 67">
            <a:extLst>
              <a:ext uri="{FF2B5EF4-FFF2-40B4-BE49-F238E27FC236}">
                <a16:creationId xmlns:a16="http://schemas.microsoft.com/office/drawing/2014/main" id="{9B29DB48-417E-4B96-918F-804A7C459772}"/>
              </a:ext>
            </a:extLst>
          </p:cNvPr>
          <p:cNvSpPr>
            <a:spLocks noGrp="1"/>
          </p:cNvSpPr>
          <p:nvPr/>
        </p:nvSpPr>
        <p:spPr>
          <a:xfrm>
            <a:off x="9620250" y="5648325"/>
            <a:ext cx="18478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125" b="0">
                <a:solidFill>
                  <a:srgbClr val="FFE3EA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0" noProof="0" dirty="0">
                <a:solidFill>
                  <a:srgbClr val="FFE3EA"/>
                </a:solidFill>
                <a:latin typeface="DejaVu Sans"/>
                <a:ea typeface="DejaVu Sans"/>
                <a:cs typeface="DejaVu Sans"/>
              </a:rPr>
              <a:t>KARTY A ŠKOLY</a:t>
            </a:r>
          </a:p>
        </p:txBody>
      </p:sp>
      <p:sp>
        <p:nvSpPr>
          <p:cNvPr id="69" name="Obdĺžnik 68">
            <a:extLst>
              <a:ext uri="{FF2B5EF4-FFF2-40B4-BE49-F238E27FC236}">
                <a16:creationId xmlns:a16="http://schemas.microsoft.com/office/drawing/2014/main" id="{BA5E1CEB-C8B9-49C9-A571-B0EF58BAAE76}"/>
              </a:ext>
            </a:extLst>
          </p:cNvPr>
          <p:cNvSpPr>
            <a:spLocks noGrp="1"/>
          </p:cNvSpPr>
          <p:nvPr/>
        </p:nvSpPr>
        <p:spPr>
          <a:xfrm>
            <a:off x="9458325" y="5981700"/>
            <a:ext cx="20097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425" b="1" noProof="0" dirty="0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r:id="rId3"/>
              </a:rPr>
              <a:t>podporodbor.sk</a:t>
            </a:r>
            <a:endParaRPr lang="sk-SK" sz="1425" b="1" noProof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2" name="Obdĺžnik 71">
            <a:extLst>
              <a:ext uri="{FF2B5EF4-FFF2-40B4-BE49-F238E27FC236}">
                <a16:creationId xmlns:a16="http://schemas.microsoft.com/office/drawing/2014/main" id="{15929761-BEA3-B158-5023-0A1918B30296}"/>
              </a:ext>
            </a:extLst>
          </p:cNvPr>
          <p:cNvSpPr>
            <a:spLocks noGrp="1"/>
          </p:cNvSpPr>
          <p:nvPr/>
        </p:nvSpPr>
        <p:spPr>
          <a:xfrm>
            <a:off x="6896100" y="5981700"/>
            <a:ext cx="20097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425" b="1" noProof="0" dirty="0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r:id="rId4"/>
              </a:rPr>
              <a:t>YouTube</a:t>
            </a:r>
            <a:endParaRPr lang="sk-SK" sz="1425" b="1" noProof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681200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ĺžnik 22">
            <a:extLst>
              <a:ext uri="{FF2B5EF4-FFF2-40B4-BE49-F238E27FC236}">
                <a16:creationId xmlns:a16="http://schemas.microsoft.com/office/drawing/2014/main" id="{B2D45082-6C5C-4445-9CAB-4AFB618E51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D8F6AF55-E5A7-489F-B483-1CE3AF96C963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C316DA10-06D0-472C-82B3-DB6F4069908F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Skupiny odborov 29, 42, 43 a 45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E60CC021-32A6-48B8-903A-EBD0195A6911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D2B232E9-2120-4123-82D5-78166C9D1E4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F1B447CB-6917-4F32-AEC8-34FD189C104B}"/>
              </a:ext>
            </a:extLst>
          </p:cNvPr>
          <p:cNvSpPr>
            <a:spLocks noGrp="1"/>
          </p:cNvSpPr>
          <p:nvPr/>
        </p:nvSpPr>
        <p:spPr>
          <a:xfrm>
            <a:off x="619125" y="1952625"/>
            <a:ext cx="10668000" cy="9525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139FE7F7-2E3E-4223-B5E7-ECCCF3EF991A}"/>
              </a:ext>
            </a:extLst>
          </p:cNvPr>
          <p:cNvSpPr>
            <a:spLocks noGrp="1"/>
          </p:cNvSpPr>
          <p:nvPr/>
        </p:nvSpPr>
        <p:spPr>
          <a:xfrm>
            <a:off x="628650" y="2076450"/>
            <a:ext cx="95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9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29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29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9E9606EB-4FF1-4EDE-9B40-B6C1EA99C270}"/>
              </a:ext>
            </a:extLst>
          </p:cNvPr>
          <p:cNvSpPr>
            <a:spLocks noGrp="1"/>
          </p:cNvSpPr>
          <p:nvPr/>
        </p:nvSpPr>
        <p:spPr>
          <a:xfrm>
            <a:off x="1676400" y="2047875"/>
            <a:ext cx="6334125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Potravinárstvo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4B448041-5EC8-4559-86C8-7041968D50EF}"/>
              </a:ext>
            </a:extLst>
          </p:cNvPr>
          <p:cNvSpPr>
            <a:spLocks noGrp="1"/>
          </p:cNvSpPr>
          <p:nvPr/>
        </p:nvSpPr>
        <p:spPr>
          <a:xfrm>
            <a:off x="8258175" y="2066925"/>
            <a:ext cx="2981325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42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425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Svet potravinárstva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A21F1E0F-E4BC-4B54-B2FA-41CAC42F31BE}"/>
              </a:ext>
            </a:extLst>
          </p:cNvPr>
          <p:cNvSpPr>
            <a:spLocks noGrp="1"/>
          </p:cNvSpPr>
          <p:nvPr/>
        </p:nvSpPr>
        <p:spPr>
          <a:xfrm>
            <a:off x="619125" y="2905125"/>
            <a:ext cx="10668000" cy="9525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256F1C50-D284-4310-87AD-B6BBC590E0F5}"/>
              </a:ext>
            </a:extLst>
          </p:cNvPr>
          <p:cNvSpPr>
            <a:spLocks noGrp="1"/>
          </p:cNvSpPr>
          <p:nvPr/>
        </p:nvSpPr>
        <p:spPr>
          <a:xfrm>
            <a:off x="628650" y="3028950"/>
            <a:ext cx="95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9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29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42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42BB0DE9-CE3C-4E72-BF22-3A00BEC50348}"/>
              </a:ext>
            </a:extLst>
          </p:cNvPr>
          <p:cNvSpPr>
            <a:spLocks noGrp="1"/>
          </p:cNvSpPr>
          <p:nvPr/>
        </p:nvSpPr>
        <p:spPr>
          <a:xfrm>
            <a:off x="1676400" y="3000375"/>
            <a:ext cx="6334125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Poľnohospodárstvo, lesné hospodárstvo a rozvoj vidieka I.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F9C8B52B-1569-45EB-8C57-4A6267B74062}"/>
              </a:ext>
            </a:extLst>
          </p:cNvPr>
          <p:cNvSpPr>
            <a:spLocks noGrp="1"/>
          </p:cNvSpPr>
          <p:nvPr/>
        </p:nvSpPr>
        <p:spPr>
          <a:xfrm>
            <a:off x="8258175" y="3019425"/>
            <a:ext cx="2981325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42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425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Poľnohospodárstvo a lesníctvo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610395CC-85C2-4B52-B47D-AD6961143F1F}"/>
              </a:ext>
            </a:extLst>
          </p:cNvPr>
          <p:cNvSpPr>
            <a:spLocks noGrp="1"/>
          </p:cNvSpPr>
          <p:nvPr/>
        </p:nvSpPr>
        <p:spPr>
          <a:xfrm>
            <a:off x="619125" y="3857625"/>
            <a:ext cx="10668000" cy="9525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0B572451-7504-4808-8647-D90C8E8A877D}"/>
              </a:ext>
            </a:extLst>
          </p:cNvPr>
          <p:cNvSpPr>
            <a:spLocks noGrp="1"/>
          </p:cNvSpPr>
          <p:nvPr/>
        </p:nvSpPr>
        <p:spPr>
          <a:xfrm>
            <a:off x="628650" y="3981450"/>
            <a:ext cx="95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9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29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43</a:t>
            </a: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6E7FD017-5BEE-40C7-8CB6-AA9069036CA3}"/>
              </a:ext>
            </a:extLst>
          </p:cNvPr>
          <p:cNvSpPr>
            <a:spLocks noGrp="1"/>
          </p:cNvSpPr>
          <p:nvPr/>
        </p:nvSpPr>
        <p:spPr>
          <a:xfrm>
            <a:off x="1676400" y="3952875"/>
            <a:ext cx="6334125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Veterinárske vedy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CFE6A433-370B-473D-A0DE-78591342401B}"/>
              </a:ext>
            </a:extLst>
          </p:cNvPr>
          <p:cNvSpPr>
            <a:spLocks noGrp="1"/>
          </p:cNvSpPr>
          <p:nvPr/>
        </p:nvSpPr>
        <p:spPr>
          <a:xfrm>
            <a:off x="8258175" y="3971925"/>
            <a:ext cx="2981325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42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425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Veterinárstvo a chov zvierat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2E8F0809-68C1-4EF1-BB07-52B4667746D6}"/>
              </a:ext>
            </a:extLst>
          </p:cNvPr>
          <p:cNvSpPr>
            <a:spLocks noGrp="1"/>
          </p:cNvSpPr>
          <p:nvPr/>
        </p:nvSpPr>
        <p:spPr>
          <a:xfrm>
            <a:off x="619125" y="4810125"/>
            <a:ext cx="10668000" cy="9525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2EC350EB-6AE7-4168-8144-112958A50A35}"/>
              </a:ext>
            </a:extLst>
          </p:cNvPr>
          <p:cNvSpPr>
            <a:spLocks noGrp="1"/>
          </p:cNvSpPr>
          <p:nvPr/>
        </p:nvSpPr>
        <p:spPr>
          <a:xfrm>
            <a:off x="628650" y="4933950"/>
            <a:ext cx="95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9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29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45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A501B404-E716-45F9-ABA6-3B22442C390A}"/>
              </a:ext>
            </a:extLst>
          </p:cNvPr>
          <p:cNvSpPr>
            <a:spLocks noGrp="1"/>
          </p:cNvSpPr>
          <p:nvPr/>
        </p:nvSpPr>
        <p:spPr>
          <a:xfrm>
            <a:off x="1676400" y="4905375"/>
            <a:ext cx="6334125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Poľnohospodárstvo, lesné hospodárstvo a rozvoj vidieka II.</a:t>
            </a: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1573F8FB-FFCD-4905-9BFB-A2AE8A09B26F}"/>
              </a:ext>
            </a:extLst>
          </p:cNvPr>
          <p:cNvSpPr>
            <a:spLocks noGrp="1"/>
          </p:cNvSpPr>
          <p:nvPr/>
        </p:nvSpPr>
        <p:spPr>
          <a:xfrm>
            <a:off x="8258175" y="4924425"/>
            <a:ext cx="2981325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42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425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Poľnohospodárstvo a lesníctvo</a:t>
            </a:r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8DBA09EA-8C36-4EF3-9ABE-526DD8B23C91}"/>
              </a:ext>
            </a:extLst>
          </p:cNvPr>
          <p:cNvSpPr>
            <a:spLocks noGrp="1"/>
          </p:cNvSpPr>
          <p:nvPr/>
        </p:nvSpPr>
        <p:spPr>
          <a:xfrm>
            <a:off x="619125" y="5857875"/>
            <a:ext cx="10477500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3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40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Skupiny 42 a 45 zahŕňajú poľnohospodárske a lesnícke odbory rôznych úrovní vzdelania.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6BDB00CF-2624-BEF7-F0D0-CE9F95C7E491}"/>
              </a:ext>
            </a:extLst>
          </p:cNvPr>
          <p:cNvSpPr txBox="1"/>
          <p:nvPr/>
        </p:nvSpPr>
        <p:spPr>
          <a:xfrm>
            <a:off x="8258175" y="504825"/>
            <a:ext cx="378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noProof="0" dirty="0">
                <a:solidFill>
                  <a:srgbClr val="002060"/>
                </a:solidFill>
                <a:latin typeface="DejaVu Sans"/>
                <a:hlinkClick r:id="rId3"/>
              </a:rPr>
              <a:t>Odbory – kde ich študovať</a:t>
            </a:r>
            <a:endParaRPr lang="sk-SK" b="1" noProof="0" dirty="0">
              <a:solidFill>
                <a:srgbClr val="002060"/>
              </a:solidFill>
              <a:latin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736219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ĺžnik 22">
            <a:extLst>
              <a:ext uri="{FF2B5EF4-FFF2-40B4-BE49-F238E27FC236}">
                <a16:creationId xmlns:a16="http://schemas.microsoft.com/office/drawing/2014/main" id="{32972247-9B90-41E6-B2B1-995D3746F76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1E80B282-0907-4C08-94CF-4DCFE30F0B99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176ED0EF-3335-454D-A325-42CD45579D93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znamenajú čísla a písmená pri odbore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43C83CAC-1DC0-4831-9E6C-CE47B304D069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A4801867-CB2B-4D75-8B71-FB53D4B29D8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C7D18C73-3EA0-4C93-B762-47082729A9CB}"/>
              </a:ext>
            </a:extLst>
          </p:cNvPr>
          <p:cNvSpPr>
            <a:spLocks noGrp="1"/>
          </p:cNvSpPr>
          <p:nvPr/>
        </p:nvSpPr>
        <p:spPr>
          <a:xfrm>
            <a:off x="628650" y="2047875"/>
            <a:ext cx="2647950" cy="5715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09907A6A-02E2-4ED4-A10F-8C866E3ABE2E}"/>
              </a:ext>
            </a:extLst>
          </p:cNvPr>
          <p:cNvSpPr>
            <a:spLocks noGrp="1"/>
          </p:cNvSpPr>
          <p:nvPr/>
        </p:nvSpPr>
        <p:spPr>
          <a:xfrm>
            <a:off x="628650" y="2209800"/>
            <a:ext cx="26479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52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52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F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93F7FA26-B12A-47CD-A8B0-A29A01163CBD}"/>
              </a:ext>
            </a:extLst>
          </p:cNvPr>
          <p:cNvSpPr>
            <a:spLocks noGrp="1"/>
          </p:cNvSpPr>
          <p:nvPr/>
        </p:nvSpPr>
        <p:spPr>
          <a:xfrm>
            <a:off x="628650" y="2990850"/>
            <a:ext cx="26479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učebný odbor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0616A1B9-1CF0-4E7E-9C0B-0B810AB7EB39}"/>
              </a:ext>
            </a:extLst>
          </p:cNvPr>
          <p:cNvSpPr>
            <a:spLocks noGrp="1"/>
          </p:cNvSpPr>
          <p:nvPr/>
        </p:nvSpPr>
        <p:spPr>
          <a:xfrm>
            <a:off x="628650" y="3524250"/>
            <a:ext cx="2552700" cy="1304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4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42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nižšie stredné odborné vzdelanie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2F60413F-0C7C-44BF-95C9-33E658FBD8E9}"/>
              </a:ext>
            </a:extLst>
          </p:cNvPr>
          <p:cNvSpPr>
            <a:spLocks noGrp="1"/>
          </p:cNvSpPr>
          <p:nvPr/>
        </p:nvSpPr>
        <p:spPr>
          <a:xfrm>
            <a:off x="3429000" y="2047875"/>
            <a:ext cx="2647950" cy="57150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F399B38F-7494-4C33-A22E-55FFB8DAE262}"/>
              </a:ext>
            </a:extLst>
          </p:cNvPr>
          <p:cNvSpPr>
            <a:spLocks noGrp="1"/>
          </p:cNvSpPr>
          <p:nvPr/>
        </p:nvSpPr>
        <p:spPr>
          <a:xfrm>
            <a:off x="3429000" y="2209800"/>
            <a:ext cx="26479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52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52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H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723E4DCB-02CF-43AD-813A-8C85E969682C}"/>
              </a:ext>
            </a:extLst>
          </p:cNvPr>
          <p:cNvSpPr>
            <a:spLocks noGrp="1"/>
          </p:cNvSpPr>
          <p:nvPr/>
        </p:nvSpPr>
        <p:spPr>
          <a:xfrm>
            <a:off x="3429000" y="2990850"/>
            <a:ext cx="26479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učebný odbor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33FCE2F2-B497-47E7-9CE9-447904C7FF6E}"/>
              </a:ext>
            </a:extLst>
          </p:cNvPr>
          <p:cNvSpPr>
            <a:spLocks noGrp="1"/>
          </p:cNvSpPr>
          <p:nvPr/>
        </p:nvSpPr>
        <p:spPr>
          <a:xfrm>
            <a:off x="3429000" y="3524250"/>
            <a:ext cx="2552700" cy="1304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4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42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stredné odborné vzdelanie, spravidla výučný list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256AD610-DEC9-4F68-97CA-B2ED153D17A9}"/>
              </a:ext>
            </a:extLst>
          </p:cNvPr>
          <p:cNvSpPr>
            <a:spLocks noGrp="1"/>
          </p:cNvSpPr>
          <p:nvPr/>
        </p:nvSpPr>
        <p:spPr>
          <a:xfrm>
            <a:off x="6229350" y="2047875"/>
            <a:ext cx="2647950" cy="57150"/>
          </a:xfrm>
          <a:prstGeom prst="rect">
            <a:avLst/>
          </a:prstGeom>
          <a:solidFill>
            <a:srgbClr val="517893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EB20E749-7751-410C-8524-4F8B0B2A54DB}"/>
              </a:ext>
            </a:extLst>
          </p:cNvPr>
          <p:cNvSpPr>
            <a:spLocks noGrp="1"/>
          </p:cNvSpPr>
          <p:nvPr/>
        </p:nvSpPr>
        <p:spPr>
          <a:xfrm>
            <a:off x="6229350" y="2209800"/>
            <a:ext cx="26479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52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52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M</a:t>
            </a: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3B7781CB-4EAD-4183-A52E-EF562CA24625}"/>
              </a:ext>
            </a:extLst>
          </p:cNvPr>
          <p:cNvSpPr>
            <a:spLocks noGrp="1"/>
          </p:cNvSpPr>
          <p:nvPr/>
        </p:nvSpPr>
        <p:spPr>
          <a:xfrm>
            <a:off x="6229350" y="2990850"/>
            <a:ext cx="26479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študijný odbor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B17BC696-5FC1-489E-8569-B14148379CA8}"/>
              </a:ext>
            </a:extLst>
          </p:cNvPr>
          <p:cNvSpPr>
            <a:spLocks noGrp="1"/>
          </p:cNvSpPr>
          <p:nvPr/>
        </p:nvSpPr>
        <p:spPr>
          <a:xfrm>
            <a:off x="6229350" y="3524250"/>
            <a:ext cx="2552700" cy="1304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4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42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úplné stredné odborné vzdelanie, maturita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CDDB73F7-D3D9-4893-A00D-A588AC0D4112}"/>
              </a:ext>
            </a:extLst>
          </p:cNvPr>
          <p:cNvSpPr>
            <a:spLocks noGrp="1"/>
          </p:cNvSpPr>
          <p:nvPr/>
        </p:nvSpPr>
        <p:spPr>
          <a:xfrm>
            <a:off x="9029700" y="2047875"/>
            <a:ext cx="2647950" cy="57150"/>
          </a:xfrm>
          <a:prstGeom prst="rect">
            <a:avLst/>
          </a:prstGeom>
          <a:solidFill>
            <a:srgbClr val="0E1B4D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08FA2D36-957B-46FA-9987-0489D2C067B7}"/>
              </a:ext>
            </a:extLst>
          </p:cNvPr>
          <p:cNvSpPr>
            <a:spLocks noGrp="1"/>
          </p:cNvSpPr>
          <p:nvPr/>
        </p:nvSpPr>
        <p:spPr>
          <a:xfrm>
            <a:off x="9029700" y="2209800"/>
            <a:ext cx="26479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52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52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K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7B23BB4C-A71F-40FB-8FCD-3CCB7E4E8A71}"/>
              </a:ext>
            </a:extLst>
          </p:cNvPr>
          <p:cNvSpPr>
            <a:spLocks noGrp="1"/>
          </p:cNvSpPr>
          <p:nvPr/>
        </p:nvSpPr>
        <p:spPr>
          <a:xfrm>
            <a:off x="9029700" y="2990850"/>
            <a:ext cx="26479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študijný odbor</a:t>
            </a: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4E37BBEF-4963-45C0-9060-EC3FEAF20D2C}"/>
              </a:ext>
            </a:extLst>
          </p:cNvPr>
          <p:cNvSpPr>
            <a:spLocks noGrp="1"/>
          </p:cNvSpPr>
          <p:nvPr/>
        </p:nvSpPr>
        <p:spPr>
          <a:xfrm>
            <a:off x="9029700" y="3524250"/>
            <a:ext cx="2552700" cy="13049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4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42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úplné stredné odborné vzdelanie, maturita aj výučný list</a:t>
            </a:r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DCC47D73-B8B8-4B74-9906-AD2C854B1DF5}"/>
              </a:ext>
            </a:extLst>
          </p:cNvPr>
          <p:cNvSpPr>
            <a:spLocks noGrp="1"/>
          </p:cNvSpPr>
          <p:nvPr/>
        </p:nvSpPr>
        <p:spPr>
          <a:xfrm>
            <a:off x="638175" y="5362575"/>
            <a:ext cx="10382250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8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8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Príklad: 4219 M 01 = skupina 42 + študijný typ M + konkrétne zameranie 01.</a:t>
            </a:r>
          </a:p>
        </p:txBody>
      </p:sp>
    </p:spTree>
    <p:extLst>
      <p:ext uri="{BB962C8B-B14F-4D97-AF65-F5344CB8AC3E}">
        <p14:creationId xmlns:p14="http://schemas.microsoft.com/office/powerpoint/2010/main" val="927358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>
            <a:extLst>
              <a:ext uri="{FF2B5EF4-FFF2-40B4-BE49-F238E27FC236}">
                <a16:creationId xmlns:a16="http://schemas.microsoft.com/office/drawing/2014/main" id="{B1430A0D-429B-4C8E-83F1-A19A933901F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12119907-B457-4EEA-BE64-0875E0932513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6E7FAEB7-4D08-44AD-A353-7B2B7C64C0F7}"/>
              </a:ext>
            </a:extLst>
          </p:cNvPr>
          <p:cNvSpPr>
            <a:spLocks noGrp="1"/>
          </p:cNvSpPr>
          <p:nvPr/>
        </p:nvSpPr>
        <p:spPr>
          <a:xfrm>
            <a:off x="533400" y="546526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je odborné vzdelávanie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47A52AF0-3C61-4464-99C1-5DFA26740EE8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269F4338-6F8F-4415-9817-85E4A6FB6CB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98184E36-EC36-43BA-946E-44752162277F}"/>
              </a:ext>
            </a:extLst>
          </p:cNvPr>
          <p:cNvSpPr>
            <a:spLocks noGrp="1"/>
          </p:cNvSpPr>
          <p:nvPr/>
        </p:nvSpPr>
        <p:spPr>
          <a:xfrm>
            <a:off x="602513" y="2196674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2560BEC6-59E7-4B6D-B9A8-85F4204DE361}"/>
              </a:ext>
            </a:extLst>
          </p:cNvPr>
          <p:cNvSpPr>
            <a:spLocks noGrp="1"/>
          </p:cNvSpPr>
          <p:nvPr/>
        </p:nvSpPr>
        <p:spPr>
          <a:xfrm>
            <a:off x="828675" y="2085975"/>
            <a:ext cx="62960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Učíš sa všeobecné predmety aj odborné vedomosti.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45409EDB-636C-44D6-A8AF-BCCBFD06A487}"/>
              </a:ext>
            </a:extLst>
          </p:cNvPr>
          <p:cNvSpPr>
            <a:spLocks noGrp="1"/>
          </p:cNvSpPr>
          <p:nvPr/>
        </p:nvSpPr>
        <p:spPr>
          <a:xfrm>
            <a:off x="602513" y="3125071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E370CE07-2440-4FA3-A892-DEA3B32356D3}"/>
              </a:ext>
            </a:extLst>
          </p:cNvPr>
          <p:cNvSpPr>
            <a:spLocks noGrp="1"/>
          </p:cNvSpPr>
          <p:nvPr/>
        </p:nvSpPr>
        <p:spPr>
          <a:xfrm>
            <a:off x="828675" y="3053633"/>
            <a:ext cx="62960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Spoznáš materiály, postupy a technológie svojho odboru.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6AEC9D7E-8A0D-4F01-9629-027E3803FD06}"/>
              </a:ext>
            </a:extLst>
          </p:cNvPr>
          <p:cNvSpPr>
            <a:spLocks noGrp="1"/>
          </p:cNvSpPr>
          <p:nvPr/>
        </p:nvSpPr>
        <p:spPr>
          <a:xfrm>
            <a:off x="598449" y="4072373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BA5E073C-E429-4C15-9859-1C83CBA7A617}"/>
              </a:ext>
            </a:extLst>
          </p:cNvPr>
          <p:cNvSpPr>
            <a:spLocks noGrp="1"/>
          </p:cNvSpPr>
          <p:nvPr/>
        </p:nvSpPr>
        <p:spPr>
          <a:xfrm>
            <a:off x="828675" y="3922442"/>
            <a:ext cx="62960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Pri praktickom vyučovaní si jednotlivé úlohy vyskúšaš.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E1E83053-0E20-44A1-AB7F-51113A0CB054}"/>
              </a:ext>
            </a:extLst>
          </p:cNvPr>
          <p:cNvSpPr>
            <a:spLocks noGrp="1"/>
          </p:cNvSpPr>
          <p:nvPr/>
        </p:nvSpPr>
        <p:spPr>
          <a:xfrm>
            <a:off x="592873" y="5013489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DF61CE6B-5C92-4202-96BE-E6215BA54D21}"/>
              </a:ext>
            </a:extLst>
          </p:cNvPr>
          <p:cNvSpPr>
            <a:spLocks noGrp="1"/>
          </p:cNvSpPr>
          <p:nvPr/>
        </p:nvSpPr>
        <p:spPr>
          <a:xfrm>
            <a:off x="795337" y="4914900"/>
            <a:ext cx="62960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Podľa dosiahnutého stupňa vzdelania môžeš pracovať alebo ďalej študovať.</a:t>
            </a:r>
          </a:p>
        </p:txBody>
      </p:sp>
      <p:pic>
        <p:nvPicPr>
          <p:cNvPr id="30" name="Obrázok 29"/>
          <p:cNvPicPr>
            <a:picLocks noChangeAspect="1"/>
          </p:cNvPicPr>
          <p:nvPr/>
        </p:nvPicPr>
        <p:blipFill>
          <a:blip r:embed="rId3"/>
          <a:srcRect l="348" r="348"/>
          <a:stretch>
            <a:fillRect/>
          </a:stretch>
        </p:blipFill>
        <p:spPr>
          <a:xfrm>
            <a:off x="7724775" y="2028825"/>
            <a:ext cx="3581400" cy="3028950"/>
          </a:xfrm>
          <a:prstGeom prst="rect">
            <a:avLst/>
          </a:prstGeom>
        </p:spPr>
      </p:pic>
      <p:sp>
        <p:nvSpPr>
          <p:cNvPr id="15" name="Obdĺžnik 14">
            <a:extLst>
              <a:ext uri="{FF2B5EF4-FFF2-40B4-BE49-F238E27FC236}">
                <a16:creationId xmlns:a16="http://schemas.microsoft.com/office/drawing/2014/main" id="{4AAF4CBA-67EC-4850-95B9-1AE37E850A44}"/>
              </a:ext>
            </a:extLst>
          </p:cNvPr>
          <p:cNvSpPr>
            <a:spLocks noGrp="1"/>
          </p:cNvSpPr>
          <p:nvPr/>
        </p:nvSpPr>
        <p:spPr>
          <a:xfrm>
            <a:off x="7724775" y="5095875"/>
            <a:ext cx="35814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/>
          </a:bodyPr>
          <a:lstStyle/>
          <a:p>
            <a:pPr>
              <a:defRPr sz="97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8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Ilustračná fotografia vytvorená pomocou AI.</a:t>
            </a: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EA0FA356-D08A-4C6B-B67E-E09166CCF0C6}"/>
              </a:ext>
            </a:extLst>
          </p:cNvPr>
          <p:cNvSpPr>
            <a:spLocks noGrp="1"/>
          </p:cNvSpPr>
          <p:nvPr/>
        </p:nvSpPr>
        <p:spPr>
          <a:xfrm>
            <a:off x="626210" y="5654249"/>
            <a:ext cx="10112647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>
              <a:defRPr sz="15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Príklad: Pri práci s technikou v teréne treba vedieť správne merať, vyhodnocovať údaje a dodržiavať bezpečnostné pravidlá.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28945C90-62D7-8ABC-6A0B-62D7AD0084F4}"/>
              </a:ext>
            </a:extLst>
          </p:cNvPr>
          <p:cNvSpPr>
            <a:spLocks noGrp="1"/>
          </p:cNvSpPr>
          <p:nvPr/>
        </p:nvSpPr>
        <p:spPr>
          <a:xfrm>
            <a:off x="592873" y="1371600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823B4627-77DA-935E-4D9D-F912F24A839D}"/>
              </a:ext>
            </a:extLst>
          </p:cNvPr>
          <p:cNvSpPr>
            <a:spLocks noGrp="1"/>
          </p:cNvSpPr>
          <p:nvPr/>
        </p:nvSpPr>
        <p:spPr>
          <a:xfrm>
            <a:off x="795337" y="1369045"/>
            <a:ext cx="7991824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Odborné vzdelávanie prepája všeobecné vzdelávanie s odbornými predmetmi a praktickým vyučovaním.</a:t>
            </a:r>
          </a:p>
        </p:txBody>
      </p:sp>
    </p:spTree>
    <p:extLst>
      <p:ext uri="{BB962C8B-B14F-4D97-AF65-F5344CB8AC3E}">
        <p14:creationId xmlns:p14="http://schemas.microsoft.com/office/powerpoint/2010/main" val="1296783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>
            <a:extLst>
              <a:ext uri="{FF2B5EF4-FFF2-40B4-BE49-F238E27FC236}">
                <a16:creationId xmlns:a16="http://schemas.microsoft.com/office/drawing/2014/main" id="{1A4D271F-E57F-4E16-867C-F5F7EFF5208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C2726269-C47A-40C8-9291-1F81A11D36AD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A480E13E-1DED-4C1B-B898-7056AC56A6C0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je duálne vzdelávanie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5DF2B705-FEFF-41AB-A1FA-A7A8BE7DC151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499BE0C4-D57F-4EED-8AEA-5B40B6D629E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C2DA6C1F-235E-425C-856C-F3A36C3A1EC5}"/>
              </a:ext>
            </a:extLst>
          </p:cNvPr>
          <p:cNvSpPr>
            <a:spLocks noGrp="1"/>
          </p:cNvSpPr>
          <p:nvPr/>
        </p:nvSpPr>
        <p:spPr>
          <a:xfrm>
            <a:off x="619125" y="1914525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6C490BAF-664D-4B15-AFBE-83D988430A7F}"/>
              </a:ext>
            </a:extLst>
          </p:cNvPr>
          <p:cNvSpPr>
            <a:spLocks noGrp="1"/>
          </p:cNvSpPr>
          <p:nvPr/>
        </p:nvSpPr>
        <p:spPr>
          <a:xfrm>
            <a:off x="828675" y="1847850"/>
            <a:ext cx="63150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Ty študuješ konkrétny odbor a učíš sa pracovné postupy.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98F0BB0D-F5ED-4CCE-BC2D-1B004A8E9336}"/>
              </a:ext>
            </a:extLst>
          </p:cNvPr>
          <p:cNvSpPr>
            <a:spLocks noGrp="1"/>
          </p:cNvSpPr>
          <p:nvPr/>
        </p:nvSpPr>
        <p:spPr>
          <a:xfrm>
            <a:off x="619125" y="2876550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AF1134CB-D26D-4C6D-9590-E64D4F63C511}"/>
              </a:ext>
            </a:extLst>
          </p:cNvPr>
          <p:cNvSpPr>
            <a:spLocks noGrp="1"/>
          </p:cNvSpPr>
          <p:nvPr/>
        </p:nvSpPr>
        <p:spPr>
          <a:xfrm>
            <a:off x="828675" y="2809875"/>
            <a:ext cx="63150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Škola vyučuje všeobecné a odborné predmety.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87EF5AD1-BA67-4EB6-9653-7DA5495891A5}"/>
              </a:ext>
            </a:extLst>
          </p:cNvPr>
          <p:cNvSpPr>
            <a:spLocks noGrp="1"/>
          </p:cNvSpPr>
          <p:nvPr/>
        </p:nvSpPr>
        <p:spPr>
          <a:xfrm>
            <a:off x="619125" y="3838575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CA8FCA7A-1812-421F-9E98-52E878CE0C5B}"/>
              </a:ext>
            </a:extLst>
          </p:cNvPr>
          <p:cNvSpPr>
            <a:spLocks noGrp="1"/>
          </p:cNvSpPr>
          <p:nvPr/>
        </p:nvSpPr>
        <p:spPr>
          <a:xfrm>
            <a:off x="828675" y="3771900"/>
            <a:ext cx="638175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80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Celé praktické vyučovanie alebo jeho časť sa uskutočňuje priamo u zamestnávateľa podľa dohodnutých podmienok.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0EC799BA-07D1-4DB2-BADA-9977B729E06E}"/>
              </a:ext>
            </a:extLst>
          </p:cNvPr>
          <p:cNvSpPr>
            <a:spLocks noGrp="1"/>
          </p:cNvSpPr>
          <p:nvPr/>
        </p:nvSpPr>
        <p:spPr>
          <a:xfrm>
            <a:off x="619125" y="4800600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2E6CC063-023F-4AC3-9537-B04EDDF5024A}"/>
              </a:ext>
            </a:extLst>
          </p:cNvPr>
          <p:cNvSpPr>
            <a:spLocks noGrp="1"/>
          </p:cNvSpPr>
          <p:nvPr/>
        </p:nvSpPr>
        <p:spPr>
          <a:xfrm>
            <a:off x="828675" y="4733925"/>
            <a:ext cx="6564583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Ponuku duálu si over pri konkrétnej škole a zamestnávateľovi.</a:t>
            </a:r>
          </a:p>
        </p:txBody>
      </p:sp>
      <p:pic>
        <p:nvPicPr>
          <p:cNvPr id="30" name="Obrázok 29"/>
          <p:cNvPicPr>
            <a:picLocks noChangeAspect="1"/>
          </p:cNvPicPr>
          <p:nvPr/>
        </p:nvPicPr>
        <p:blipFill>
          <a:blip r:embed="rId3"/>
          <a:srcRect l="636" r="636"/>
          <a:stretch>
            <a:fillRect/>
          </a:stretch>
        </p:blipFill>
        <p:spPr>
          <a:xfrm>
            <a:off x="7734300" y="2028825"/>
            <a:ext cx="3571875" cy="3038475"/>
          </a:xfrm>
          <a:prstGeom prst="rect">
            <a:avLst/>
          </a:prstGeom>
        </p:spPr>
      </p:pic>
      <p:sp>
        <p:nvSpPr>
          <p:cNvPr id="15" name="Obdĺžnik 14">
            <a:extLst>
              <a:ext uri="{FF2B5EF4-FFF2-40B4-BE49-F238E27FC236}">
                <a16:creationId xmlns:a16="http://schemas.microsoft.com/office/drawing/2014/main" id="{A88FA7E3-6B3C-4660-B7FA-A7C3B643EC63}"/>
              </a:ext>
            </a:extLst>
          </p:cNvPr>
          <p:cNvSpPr>
            <a:spLocks noGrp="1"/>
          </p:cNvSpPr>
          <p:nvPr/>
        </p:nvSpPr>
        <p:spPr>
          <a:xfrm>
            <a:off x="7734300" y="5105400"/>
            <a:ext cx="357187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/>
          </a:bodyPr>
          <a:lstStyle/>
          <a:p>
            <a:pPr>
              <a:defRPr sz="97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8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Ilustračná fotografia vytvorená pomocou AI.</a:t>
            </a: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7844B706-0542-4F0B-8165-BBC39169218C}"/>
              </a:ext>
            </a:extLst>
          </p:cNvPr>
          <p:cNvSpPr>
            <a:spLocks noGrp="1"/>
          </p:cNvSpPr>
          <p:nvPr/>
        </p:nvSpPr>
        <p:spPr>
          <a:xfrm>
            <a:off x="619125" y="5524500"/>
            <a:ext cx="102870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10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210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Škola + zamestnávateľ + žiak</a:t>
            </a:r>
          </a:p>
        </p:txBody>
      </p:sp>
    </p:spTree>
    <p:extLst>
      <p:ext uri="{BB962C8B-B14F-4D97-AF65-F5344CB8AC3E}">
        <p14:creationId xmlns:p14="http://schemas.microsoft.com/office/powerpoint/2010/main" val="1486362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>
            <a:extLst>
              <a:ext uri="{FF2B5EF4-FFF2-40B4-BE49-F238E27FC236}">
                <a16:creationId xmlns:a16="http://schemas.microsoft.com/office/drawing/2014/main" id="{DFB322A3-7FC4-4B19-90C8-394A7FE43C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6E448B1C-D33B-4ABC-BF4A-179DB153062A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D90A106B-5492-498C-93AA-BB3E8AC18FE4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Prečo je prax dôležitá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5F871A42-0D0D-46E5-B300-06076AB3D3DC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D1D4D317-B7A8-49E5-9E2D-F4D2EDE40AF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D0FC88DF-D782-4E26-80AF-29A9DF15199D}"/>
              </a:ext>
            </a:extLst>
          </p:cNvPr>
          <p:cNvSpPr>
            <a:spLocks noGrp="1"/>
          </p:cNvSpPr>
          <p:nvPr/>
        </p:nvSpPr>
        <p:spPr>
          <a:xfrm>
            <a:off x="619125" y="1905000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342E9595-7D7E-4958-B31A-85F144D1532C}"/>
              </a:ext>
            </a:extLst>
          </p:cNvPr>
          <p:cNvSpPr>
            <a:spLocks noGrp="1"/>
          </p:cNvSpPr>
          <p:nvPr/>
        </p:nvSpPr>
        <p:spPr>
          <a:xfrm>
            <a:off x="828675" y="1838325"/>
            <a:ext cx="63627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Získaš pracovné návyky a skúsiš reálne úlohy.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2D73920C-C020-4D53-851D-1469E8CA5688}"/>
              </a:ext>
            </a:extLst>
          </p:cNvPr>
          <p:cNvSpPr>
            <a:spLocks noGrp="1"/>
          </p:cNvSpPr>
          <p:nvPr/>
        </p:nvSpPr>
        <p:spPr>
          <a:xfrm>
            <a:off x="619125" y="2876550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751DE663-81CA-4527-A4A0-A94DC40507B5}"/>
              </a:ext>
            </a:extLst>
          </p:cNvPr>
          <p:cNvSpPr>
            <a:spLocks noGrp="1"/>
          </p:cNvSpPr>
          <p:nvPr/>
        </p:nvSpPr>
        <p:spPr>
          <a:xfrm>
            <a:off x="828675" y="2809875"/>
            <a:ext cx="63627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Naučíš sa bezpečne používať nástroje a technológie.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F96DC21F-B9E5-4F46-9BB2-D6ADCAD8CB1E}"/>
              </a:ext>
            </a:extLst>
          </p:cNvPr>
          <p:cNvSpPr>
            <a:spLocks noGrp="1"/>
          </p:cNvSpPr>
          <p:nvPr/>
        </p:nvSpPr>
        <p:spPr>
          <a:xfrm>
            <a:off x="619125" y="3848100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B84D89C1-6CF1-410D-BC19-E0DB56438616}"/>
              </a:ext>
            </a:extLst>
          </p:cNvPr>
          <p:cNvSpPr>
            <a:spLocks noGrp="1"/>
          </p:cNvSpPr>
          <p:nvPr/>
        </p:nvSpPr>
        <p:spPr>
          <a:xfrm>
            <a:off x="828675" y="3781425"/>
            <a:ext cx="63627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Získaš skúsenosť s reálnym pracovným prostredím, spoluprácu s ľuďmi a lepšiu predstavu o budúcom povolaní.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EF2F06DB-CFAE-4A43-9A09-18084F9F6785}"/>
              </a:ext>
            </a:extLst>
          </p:cNvPr>
          <p:cNvSpPr>
            <a:spLocks noGrp="1"/>
          </p:cNvSpPr>
          <p:nvPr/>
        </p:nvSpPr>
        <p:spPr>
          <a:xfrm>
            <a:off x="619125" y="4819650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556954CF-476F-4A3E-AF3C-EECD61F5FAA7}"/>
              </a:ext>
            </a:extLst>
          </p:cNvPr>
          <p:cNvSpPr>
            <a:spLocks noGrp="1"/>
          </p:cNvSpPr>
          <p:nvPr/>
        </p:nvSpPr>
        <p:spPr>
          <a:xfrm>
            <a:off x="828675" y="4752975"/>
            <a:ext cx="63627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Lepšie zistíš, čo ťa baví a čo sa chceš ešte naučiť.</a:t>
            </a:r>
          </a:p>
        </p:txBody>
      </p:sp>
      <p:pic>
        <p:nvPicPr>
          <p:cNvPr id="30" name="Obrázok 29"/>
          <p:cNvPicPr>
            <a:picLocks noChangeAspect="1"/>
          </p:cNvPicPr>
          <p:nvPr/>
        </p:nvPicPr>
        <p:blipFill>
          <a:blip r:embed="rId3"/>
          <a:srcRect t="7500" b="7500"/>
          <a:stretch>
            <a:fillRect/>
          </a:stretch>
        </p:blipFill>
        <p:spPr>
          <a:xfrm>
            <a:off x="7715250" y="2000250"/>
            <a:ext cx="3619500" cy="3076575"/>
          </a:xfrm>
          <a:prstGeom prst="rect">
            <a:avLst/>
          </a:prstGeom>
        </p:spPr>
      </p:pic>
      <p:sp>
        <p:nvSpPr>
          <p:cNvPr id="15" name="Obdĺžnik 14">
            <a:extLst>
              <a:ext uri="{FF2B5EF4-FFF2-40B4-BE49-F238E27FC236}">
                <a16:creationId xmlns:a16="http://schemas.microsoft.com/office/drawing/2014/main" id="{B30D36AA-93BC-45F4-A176-34AAA7431016}"/>
              </a:ext>
            </a:extLst>
          </p:cNvPr>
          <p:cNvSpPr>
            <a:spLocks noGrp="1"/>
          </p:cNvSpPr>
          <p:nvPr/>
        </p:nvSpPr>
        <p:spPr>
          <a:xfrm>
            <a:off x="7715250" y="5114925"/>
            <a:ext cx="3619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/>
          </a:bodyPr>
          <a:lstStyle/>
          <a:p>
            <a:pPr>
              <a:defRPr sz="97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8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Ilustračná fotografia vytvorená pomocou AI.</a:t>
            </a: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89247B0B-7321-43E4-A16D-60856E2EB453}"/>
              </a:ext>
            </a:extLst>
          </p:cNvPr>
          <p:cNvSpPr>
            <a:spLocks noGrp="1"/>
          </p:cNvSpPr>
          <p:nvPr/>
        </p:nvSpPr>
        <p:spPr>
          <a:xfrm>
            <a:off x="619125" y="5543550"/>
            <a:ext cx="10429875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V potravinárstve patrí k praxi aj hygiena a kontrola kvality.</a:t>
            </a:r>
          </a:p>
        </p:txBody>
      </p:sp>
    </p:spTree>
    <p:extLst>
      <p:ext uri="{BB962C8B-B14F-4D97-AF65-F5344CB8AC3E}">
        <p14:creationId xmlns:p14="http://schemas.microsoft.com/office/powerpoint/2010/main" val="2012682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>
            <a:extLst>
              <a:ext uri="{FF2B5EF4-FFF2-40B4-BE49-F238E27FC236}">
                <a16:creationId xmlns:a16="http://schemas.microsoft.com/office/drawing/2014/main" id="{FC3CB852-C234-4B2F-9332-C0DBFC3CAE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77C40484-CCF6-450E-ADA4-EDDC0B9A3107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5E2C2C9A-DD8C-4B6F-B77F-98944E6A7E22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Svet poľnohospodárstva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E6EABB35-D6DE-456F-A582-BBA99C91B1E0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B370633B-747D-4874-966A-6FE50BCB89B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7A4D075C-1EDF-4997-91C9-6BC8B161A179}"/>
              </a:ext>
            </a:extLst>
          </p:cNvPr>
          <p:cNvSpPr>
            <a:spLocks noGrp="1"/>
          </p:cNvSpPr>
          <p:nvPr/>
        </p:nvSpPr>
        <p:spPr>
          <a:xfrm>
            <a:off x="619125" y="1876425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7B77F473-CBC8-49F1-84D2-AB3230285018}"/>
              </a:ext>
            </a:extLst>
          </p:cNvPr>
          <p:cNvSpPr>
            <a:spLocks noGrp="1"/>
          </p:cNvSpPr>
          <p:nvPr/>
        </p:nvSpPr>
        <p:spPr>
          <a:xfrm>
            <a:off x="828675" y="18097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Pestovanie rastlín a plodín.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B0FA9053-3104-45B8-A427-3DA7BA1F8701}"/>
              </a:ext>
            </a:extLst>
          </p:cNvPr>
          <p:cNvSpPr>
            <a:spLocks noGrp="1"/>
          </p:cNvSpPr>
          <p:nvPr/>
        </p:nvSpPr>
        <p:spPr>
          <a:xfrm>
            <a:off x="619125" y="2828925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B505231A-92E4-4C44-94C6-750E6DC1378F}"/>
              </a:ext>
            </a:extLst>
          </p:cNvPr>
          <p:cNvSpPr>
            <a:spLocks noGrp="1"/>
          </p:cNvSpPr>
          <p:nvPr/>
        </p:nvSpPr>
        <p:spPr>
          <a:xfrm>
            <a:off x="828675" y="27622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Chov hospodárskych zvierat.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6F3D873C-FF68-4B4B-BFB1-DD45E759B053}"/>
              </a:ext>
            </a:extLst>
          </p:cNvPr>
          <p:cNvSpPr>
            <a:spLocks noGrp="1"/>
          </p:cNvSpPr>
          <p:nvPr/>
        </p:nvSpPr>
        <p:spPr>
          <a:xfrm>
            <a:off x="619125" y="3781425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A0C15E38-3DBD-4FBC-8967-C5FE5563594C}"/>
              </a:ext>
            </a:extLst>
          </p:cNvPr>
          <p:cNvSpPr>
            <a:spLocks noGrp="1"/>
          </p:cNvSpPr>
          <p:nvPr/>
        </p:nvSpPr>
        <p:spPr>
          <a:xfrm>
            <a:off x="828675" y="37147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Mechanizácia.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C50A50B2-1523-48D2-8105-8154E59DE641}"/>
              </a:ext>
            </a:extLst>
          </p:cNvPr>
          <p:cNvSpPr>
            <a:spLocks noGrp="1"/>
          </p:cNvSpPr>
          <p:nvPr/>
        </p:nvSpPr>
        <p:spPr>
          <a:xfrm>
            <a:off x="619125" y="4733925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50E0F1F0-A404-4BC8-AC0E-85B96B8927A9}"/>
              </a:ext>
            </a:extLst>
          </p:cNvPr>
          <p:cNvSpPr>
            <a:spLocks noGrp="1"/>
          </p:cNvSpPr>
          <p:nvPr/>
        </p:nvSpPr>
        <p:spPr>
          <a:xfrm>
            <a:off x="828676" y="4667250"/>
            <a:ext cx="5416008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Poľnohospodárske služby, farmárstvo, manažment a agroturistika.</a:t>
            </a:r>
          </a:p>
        </p:txBody>
      </p:sp>
      <p:pic>
        <p:nvPicPr>
          <p:cNvPr id="32" name="Obrázok 31"/>
          <p:cNvPicPr>
            <a:picLocks noChangeAspect="1"/>
          </p:cNvPicPr>
          <p:nvPr/>
        </p:nvPicPr>
        <p:blipFill>
          <a:blip r:embed="rId3"/>
          <a:srcRect l="13682" r="13682"/>
          <a:stretch>
            <a:fillRect/>
          </a:stretch>
        </p:blipFill>
        <p:spPr>
          <a:xfrm>
            <a:off x="7105650" y="1952625"/>
            <a:ext cx="2047875" cy="2819400"/>
          </a:xfrm>
          <a:prstGeom prst="rect">
            <a:avLst/>
          </a:prstGeom>
        </p:spPr>
      </p:pic>
      <p:pic>
        <p:nvPicPr>
          <p:cNvPr id="33" name="Obrázok 32"/>
          <p:cNvPicPr>
            <a:picLocks noChangeAspect="1"/>
          </p:cNvPicPr>
          <p:nvPr/>
        </p:nvPicPr>
        <p:blipFill>
          <a:blip r:embed="rId4"/>
          <a:srcRect l="13682" r="13682"/>
          <a:stretch>
            <a:fillRect/>
          </a:stretch>
        </p:blipFill>
        <p:spPr>
          <a:xfrm>
            <a:off x="9296400" y="1952625"/>
            <a:ext cx="2047875" cy="2819400"/>
          </a:xfrm>
          <a:prstGeom prst="rect">
            <a:avLst/>
          </a:prstGeom>
        </p:spPr>
      </p:pic>
      <p:sp>
        <p:nvSpPr>
          <p:cNvPr id="16" name="Obdĺžnik 15">
            <a:extLst>
              <a:ext uri="{FF2B5EF4-FFF2-40B4-BE49-F238E27FC236}">
                <a16:creationId xmlns:a16="http://schemas.microsoft.com/office/drawing/2014/main" id="{8341C852-689D-4C61-8525-82922C9EB5BA}"/>
              </a:ext>
            </a:extLst>
          </p:cNvPr>
          <p:cNvSpPr>
            <a:spLocks noGrp="1"/>
          </p:cNvSpPr>
          <p:nvPr/>
        </p:nvSpPr>
        <p:spPr>
          <a:xfrm>
            <a:off x="619125" y="5619749"/>
            <a:ext cx="10525125" cy="5619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>
              <a:defRPr sz="15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Čo sa naučíš: postupy pestovania plodín a chovu zvierat, manipuláciu s poľnohospodárskou technikou a zodpovednú prácu.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6ADECFF7-6E8F-45F0-B9B7-F8995AC39169}"/>
              </a:ext>
            </a:extLst>
          </p:cNvPr>
          <p:cNvSpPr>
            <a:spLocks noGrp="1"/>
          </p:cNvSpPr>
          <p:nvPr/>
        </p:nvSpPr>
        <p:spPr>
          <a:xfrm>
            <a:off x="7105650" y="4895850"/>
            <a:ext cx="4257675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97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8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Ilustračné fotografie vytvorené pomocou AI.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01B24628-0456-418D-AFF7-9D3AEBCD25B1}"/>
              </a:ext>
            </a:extLst>
          </p:cNvPr>
          <p:cNvSpPr>
            <a:spLocks noGrp="1"/>
          </p:cNvSpPr>
          <p:nvPr/>
        </p:nvSpPr>
        <p:spPr>
          <a:xfrm>
            <a:off x="7105650" y="5219700"/>
            <a:ext cx="423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  <a:hlinkClick r:id="rId5"/>
              </a:rPr>
              <a:t>Karta: agropodnikanie - farmárstvo</a:t>
            </a:r>
            <a:endParaRPr lang="sk-SK" sz="1275" b="1" noProof="0" dirty="0">
              <a:solidFill>
                <a:srgbClr val="F82249"/>
              </a:solidFill>
              <a:latin typeface="DejaVu Sans"/>
              <a:ea typeface="DejaVu Sans"/>
              <a:cs typeface="DejaVu Sans"/>
              <a:hlinkClick r:id="rId6"/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96CEFA7C-1168-9D81-1B96-02F7FBA677D4}"/>
              </a:ext>
            </a:extLst>
          </p:cNvPr>
          <p:cNvSpPr txBox="1"/>
          <p:nvPr/>
        </p:nvSpPr>
        <p:spPr>
          <a:xfrm>
            <a:off x="7274080" y="684870"/>
            <a:ext cx="4146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noProof="0" dirty="0">
                <a:solidFill>
                  <a:srgbClr val="002060"/>
                </a:solidFill>
                <a:hlinkClick r:id="rId7"/>
              </a:rPr>
              <a:t>Karty odborov</a:t>
            </a:r>
            <a:endParaRPr lang="sk-SK" sz="2800" b="1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96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édium 2" title="Od motyky ku dronom">
            <a:hlinkClick r:id="" action="ppaction://media"/>
            <a:extLst>
              <a:ext uri="{FF2B5EF4-FFF2-40B4-BE49-F238E27FC236}">
                <a16:creationId xmlns:a16="http://schemas.microsoft.com/office/drawing/2014/main" id="{026285CF-D111-8391-D612-537958A44AE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-12547"/>
            <a:ext cx="12192000" cy="688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2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dĺžnik 21">
            <a:extLst>
              <a:ext uri="{FF2B5EF4-FFF2-40B4-BE49-F238E27FC236}">
                <a16:creationId xmlns:a16="http://schemas.microsoft.com/office/drawing/2014/main" id="{F469A166-5E48-4F6D-9635-106756FDB1B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A3C84C5A-3D78-4E82-A6CE-7F3319785D35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C4383E1F-66FB-4029-840D-373B9B04C280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Je poľnohospodárstvo pre teba?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95A21B78-D611-4BF5-BD62-268356280A0B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E65FBD5D-573D-472D-839E-A0368F9377F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54B55C46-28C5-4476-9938-B3D6A9C31474}"/>
              </a:ext>
            </a:extLst>
          </p:cNvPr>
          <p:cNvSpPr>
            <a:spLocks noGrp="1"/>
          </p:cNvSpPr>
          <p:nvPr/>
        </p:nvSpPr>
        <p:spPr>
          <a:xfrm>
            <a:off x="619125" y="1962150"/>
            <a:ext cx="276225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D497FDBB-DC1F-4745-8BAF-28325A46DEFE}"/>
              </a:ext>
            </a:extLst>
          </p:cNvPr>
          <p:cNvSpPr>
            <a:spLocks noGrp="1"/>
          </p:cNvSpPr>
          <p:nvPr/>
        </p:nvSpPr>
        <p:spPr>
          <a:xfrm>
            <a:off x="619125" y="2076450"/>
            <a:ext cx="276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BY ŤA MOHLO BAVIŤ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D82DDD8B-939B-4B4C-B90E-79B83A0D4602}"/>
              </a:ext>
            </a:extLst>
          </p:cNvPr>
          <p:cNvSpPr>
            <a:spLocks noGrp="1"/>
          </p:cNvSpPr>
          <p:nvPr/>
        </p:nvSpPr>
        <p:spPr>
          <a:xfrm>
            <a:off x="619125" y="2495550"/>
            <a:ext cx="23622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Vzťah k prírode, rastlinám alebo zvieratám, technick</a:t>
            </a:r>
            <a:r>
              <a:rPr lang="sk-SK" sz="135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é myslenie, záujem o stroje, technológie a podnikanie.</a:t>
            </a:r>
            <a:endParaRPr lang="sk-SK" sz="1350" b="0" noProof="0" dirty="0">
              <a:solidFill>
                <a:srgbClr val="59627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EB61EA02-3F6F-4FA3-87B2-63596D250165}"/>
              </a:ext>
            </a:extLst>
          </p:cNvPr>
          <p:cNvSpPr>
            <a:spLocks noGrp="1"/>
          </p:cNvSpPr>
          <p:nvPr/>
        </p:nvSpPr>
        <p:spPr>
          <a:xfrm>
            <a:off x="3533775" y="1962150"/>
            <a:ext cx="276225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2C37C150-7EF6-483B-BBC9-F8BEA7BF0DDA}"/>
              </a:ext>
            </a:extLst>
          </p:cNvPr>
          <p:cNvSpPr>
            <a:spLocks noGrp="1"/>
          </p:cNvSpPr>
          <p:nvPr/>
        </p:nvSpPr>
        <p:spPr>
          <a:xfrm>
            <a:off x="3533775" y="2076450"/>
            <a:ext cx="276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SA NAUČÍŠ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10EDAA08-FE7B-437C-B603-1A74B4642947}"/>
              </a:ext>
            </a:extLst>
          </p:cNvPr>
          <p:cNvSpPr>
            <a:spLocks noGrp="1"/>
          </p:cNvSpPr>
          <p:nvPr/>
        </p:nvSpPr>
        <p:spPr>
          <a:xfrm>
            <a:off x="3381375" y="2472551"/>
            <a:ext cx="276225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Pestovať plodiny, starať sa o hospodárske zvieratá a využívať techniku pri práci.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DE409E51-5767-4524-A0B9-EE4D4E8DFA12}"/>
              </a:ext>
            </a:extLst>
          </p:cNvPr>
          <p:cNvSpPr>
            <a:spLocks noGrp="1"/>
          </p:cNvSpPr>
          <p:nvPr/>
        </p:nvSpPr>
        <p:spPr>
          <a:xfrm>
            <a:off x="6448425" y="1962150"/>
            <a:ext cx="276225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32ECA792-A6DB-4CA1-940D-198E62A44DB0}"/>
              </a:ext>
            </a:extLst>
          </p:cNvPr>
          <p:cNvSpPr>
            <a:spLocks noGrp="1"/>
          </p:cNvSpPr>
          <p:nvPr/>
        </p:nvSpPr>
        <p:spPr>
          <a:xfrm>
            <a:off x="6448425" y="2076450"/>
            <a:ext cx="276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SA TI MÔŽE ZÍSŤ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2DBF08A4-028D-4177-BE0D-CFC5A9232079}"/>
              </a:ext>
            </a:extLst>
          </p:cNvPr>
          <p:cNvSpPr>
            <a:spLocks noGrp="1"/>
          </p:cNvSpPr>
          <p:nvPr/>
        </p:nvSpPr>
        <p:spPr>
          <a:xfrm>
            <a:off x="6448425" y="2495550"/>
            <a:ext cx="276225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Pozorovanie, zodpovednosť, technické myslenie.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69EFFAC9-13D0-4E99-A638-830C1DCFE1CB}"/>
              </a:ext>
            </a:extLst>
          </p:cNvPr>
          <p:cNvSpPr>
            <a:spLocks noGrp="1"/>
          </p:cNvSpPr>
          <p:nvPr/>
        </p:nvSpPr>
        <p:spPr>
          <a:xfrm>
            <a:off x="9363075" y="1962150"/>
            <a:ext cx="2352675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9EABD862-F5FA-46A8-8034-77734C654836}"/>
              </a:ext>
            </a:extLst>
          </p:cNvPr>
          <p:cNvSpPr>
            <a:spLocks noGrp="1"/>
          </p:cNvSpPr>
          <p:nvPr/>
        </p:nvSpPr>
        <p:spPr>
          <a:xfrm>
            <a:off x="9363075" y="2076450"/>
            <a:ext cx="2352675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2502" lnSpcReduction="20000"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KDE SA MÔŽEŠ UPLATNIŤ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267DAEC2-F0E7-48B3-A585-C4AB0A075750}"/>
              </a:ext>
            </a:extLst>
          </p:cNvPr>
          <p:cNvSpPr>
            <a:spLocks noGrp="1"/>
          </p:cNvSpPr>
          <p:nvPr/>
        </p:nvSpPr>
        <p:spPr>
          <a:xfrm>
            <a:off x="9363075" y="2495550"/>
            <a:ext cx="2535276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42"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1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Podnikateľ v agrosektore, pracovník v rastlinnej a živočíšnej výrobe, záhradník, agromechatronik,...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F9C09A23-CC2F-44C3-A0AC-08BA85FB6EE2}"/>
              </a:ext>
            </a:extLst>
          </p:cNvPr>
          <p:cNvSpPr>
            <a:spLocks noGrp="1"/>
          </p:cNvSpPr>
          <p:nvPr/>
        </p:nvSpPr>
        <p:spPr>
          <a:xfrm>
            <a:off x="619125" y="5781675"/>
            <a:ext cx="95250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Pracovať môžeš v teréne, v prevádzke aj s počítačom.</a:t>
            </a: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FD3A44DD-B3FD-4EFE-8E02-E2EAE5DC3C79}"/>
              </a:ext>
            </a:extLst>
          </p:cNvPr>
          <p:cNvSpPr>
            <a:spLocks noGrp="1"/>
          </p:cNvSpPr>
          <p:nvPr/>
        </p:nvSpPr>
        <p:spPr>
          <a:xfrm>
            <a:off x="762000" y="5623699"/>
            <a:ext cx="8858250" cy="1809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90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8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Ilustračné fotografie vytvorené pomocou AI.</a:t>
            </a:r>
          </a:p>
        </p:txBody>
      </p:sp>
      <p:sp>
        <p:nvSpPr>
          <p:cNvPr id="18" name="AutoShape 2" descr="Vygenerovaný obrázok 1">
            <a:extLst>
              <a:ext uri="{FF2B5EF4-FFF2-40B4-BE49-F238E27FC236}">
                <a16:creationId xmlns:a16="http://schemas.microsoft.com/office/drawing/2014/main" id="{89B8297B-B47B-A09D-417C-CD05B4F481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9" name="AutoShape 4" descr="Vygenerovaný obrázok 1">
            <a:extLst>
              <a:ext uri="{FF2B5EF4-FFF2-40B4-BE49-F238E27FC236}">
                <a16:creationId xmlns:a16="http://schemas.microsoft.com/office/drawing/2014/main" id="{8F023C1B-CD94-3A02-D150-54D9732BCC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04900" y="15240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24" name="Obrázok 23">
            <a:extLst>
              <a:ext uri="{FF2B5EF4-FFF2-40B4-BE49-F238E27FC236}">
                <a16:creationId xmlns:a16="http://schemas.microsoft.com/office/drawing/2014/main" id="{1BE2A50F-BB50-BC3B-DAE4-109BE8159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422650"/>
            <a:ext cx="3152775" cy="2101850"/>
          </a:xfrm>
          <a:prstGeom prst="rect">
            <a:avLst/>
          </a:prstGeom>
        </p:spPr>
      </p:pic>
      <p:pic>
        <p:nvPicPr>
          <p:cNvPr id="26" name="Obrázok 25">
            <a:extLst>
              <a:ext uri="{FF2B5EF4-FFF2-40B4-BE49-F238E27FC236}">
                <a16:creationId xmlns:a16="http://schemas.microsoft.com/office/drawing/2014/main" id="{BB72E5AC-16C9-EB26-5160-C8C6A97FD7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75" y="3422650"/>
            <a:ext cx="3206324" cy="211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29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>
            <a:extLst>
              <a:ext uri="{FF2B5EF4-FFF2-40B4-BE49-F238E27FC236}">
                <a16:creationId xmlns:a16="http://schemas.microsoft.com/office/drawing/2014/main" id="{07B87DF5-BC5C-4D44-8ACF-FABCB293DF4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CA4E237C-7F2E-417C-A934-81E6AF509467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4EE4C470-51F8-481B-A745-0C130EEE220F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Svet potravinárstva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75C262D7-FBA4-4CAA-8B92-744ADBA8211E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D88649FA-2C49-4629-A759-516B2F13CA1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F4054096-84A1-46E2-9602-D93C24269BBA}"/>
              </a:ext>
            </a:extLst>
          </p:cNvPr>
          <p:cNvSpPr>
            <a:spLocks noGrp="1"/>
          </p:cNvSpPr>
          <p:nvPr/>
        </p:nvSpPr>
        <p:spPr>
          <a:xfrm>
            <a:off x="619125" y="1876425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B075670E-FF72-4B34-9C88-2078B3F591D5}"/>
              </a:ext>
            </a:extLst>
          </p:cNvPr>
          <p:cNvSpPr>
            <a:spLocks noGrp="1"/>
          </p:cNvSpPr>
          <p:nvPr/>
        </p:nvSpPr>
        <p:spPr>
          <a:xfrm>
            <a:off x="828675" y="18097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Zo surovín vznikajú bezpečné potraviny a nápoje.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39447DE4-4B0A-4387-BB4B-751BDDB728EF}"/>
              </a:ext>
            </a:extLst>
          </p:cNvPr>
          <p:cNvSpPr>
            <a:spLocks noGrp="1"/>
          </p:cNvSpPr>
          <p:nvPr/>
        </p:nvSpPr>
        <p:spPr>
          <a:xfrm>
            <a:off x="619125" y="2828925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395CEF05-1470-4A6F-A305-A09ECEDD970B}"/>
              </a:ext>
            </a:extLst>
          </p:cNvPr>
          <p:cNvSpPr>
            <a:spLocks noGrp="1"/>
          </p:cNvSpPr>
          <p:nvPr/>
        </p:nvSpPr>
        <p:spPr>
          <a:xfrm>
            <a:off x="828675" y="27622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Pri výrobe sa používajú receptúry, stroje a výrobné linky.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E9513EAB-ACE8-4AD0-9968-3FD1E6998DC0}"/>
              </a:ext>
            </a:extLst>
          </p:cNvPr>
          <p:cNvSpPr>
            <a:spLocks noGrp="1"/>
          </p:cNvSpPr>
          <p:nvPr/>
        </p:nvSpPr>
        <p:spPr>
          <a:xfrm>
            <a:off x="619125" y="3781425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E95CC88F-BF12-4D42-829B-08C6A0604682}"/>
              </a:ext>
            </a:extLst>
          </p:cNvPr>
          <p:cNvSpPr>
            <a:spLocks noGrp="1"/>
          </p:cNvSpPr>
          <p:nvPr/>
        </p:nvSpPr>
        <p:spPr>
          <a:xfrm>
            <a:off x="828675" y="37147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Kvalita potravín sa overuje senzorickým hodnotením, meraniami a laboratórnymi rozbormi.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5ECBB2B7-D1F2-47A7-8D3C-3CD5375AEE7A}"/>
              </a:ext>
            </a:extLst>
          </p:cNvPr>
          <p:cNvSpPr>
            <a:spLocks noGrp="1"/>
          </p:cNvSpPr>
          <p:nvPr/>
        </p:nvSpPr>
        <p:spPr>
          <a:xfrm>
            <a:off x="619125" y="4733925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96F4ECF1-43B9-4E12-B3DE-5AB81D09E293}"/>
              </a:ext>
            </a:extLst>
          </p:cNvPr>
          <p:cNvSpPr>
            <a:spLocks noGrp="1"/>
          </p:cNvSpPr>
          <p:nvPr/>
        </p:nvSpPr>
        <p:spPr>
          <a:xfrm>
            <a:off x="828675" y="46672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Hygiena, bezpečnosť a presné záznamy sú súčasťou práce.</a:t>
            </a:r>
          </a:p>
        </p:txBody>
      </p:sp>
      <p:pic>
        <p:nvPicPr>
          <p:cNvPr id="32" name="Obrázok 31"/>
          <p:cNvPicPr>
            <a:picLocks noChangeAspect="1"/>
          </p:cNvPicPr>
          <p:nvPr/>
        </p:nvPicPr>
        <p:blipFill>
          <a:blip r:embed="rId3"/>
          <a:srcRect l="13682" r="13682"/>
          <a:stretch>
            <a:fillRect/>
          </a:stretch>
        </p:blipFill>
        <p:spPr>
          <a:xfrm>
            <a:off x="7105650" y="1952625"/>
            <a:ext cx="2047875" cy="2819400"/>
          </a:xfrm>
          <a:prstGeom prst="rect">
            <a:avLst/>
          </a:prstGeom>
        </p:spPr>
      </p:pic>
      <p:pic>
        <p:nvPicPr>
          <p:cNvPr id="33" name="Obrázok 32"/>
          <p:cNvPicPr>
            <a:picLocks noChangeAspect="1"/>
          </p:cNvPicPr>
          <p:nvPr/>
        </p:nvPicPr>
        <p:blipFill>
          <a:blip r:embed="rId4"/>
          <a:srcRect l="13682" r="13682"/>
          <a:stretch>
            <a:fillRect/>
          </a:stretch>
        </p:blipFill>
        <p:spPr>
          <a:xfrm>
            <a:off x="9296400" y="1952625"/>
            <a:ext cx="2047875" cy="2819400"/>
          </a:xfrm>
          <a:prstGeom prst="rect">
            <a:avLst/>
          </a:prstGeom>
        </p:spPr>
      </p:pic>
      <p:sp>
        <p:nvSpPr>
          <p:cNvPr id="16" name="Obdĺžnik 15">
            <a:extLst>
              <a:ext uri="{FF2B5EF4-FFF2-40B4-BE49-F238E27FC236}">
                <a16:creationId xmlns:a16="http://schemas.microsoft.com/office/drawing/2014/main" id="{43AC8BD9-31C5-4214-AE96-2FF821E0E62F}"/>
              </a:ext>
            </a:extLst>
          </p:cNvPr>
          <p:cNvSpPr>
            <a:spLocks noGrp="1"/>
          </p:cNvSpPr>
          <p:nvPr/>
        </p:nvSpPr>
        <p:spPr>
          <a:xfrm>
            <a:off x="619125" y="5619750"/>
            <a:ext cx="105251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Čo sa naučíš: spracovať surovinu, sledovať výrobu a posúdiť kvalitu.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0842BE99-9B21-4573-8ECA-D7A394CF632F}"/>
              </a:ext>
            </a:extLst>
          </p:cNvPr>
          <p:cNvSpPr>
            <a:spLocks noGrp="1"/>
          </p:cNvSpPr>
          <p:nvPr/>
        </p:nvSpPr>
        <p:spPr>
          <a:xfrm>
            <a:off x="7105650" y="4895850"/>
            <a:ext cx="4257675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97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8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Ilustračné fotografie vytvorené pomocou AI.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6630E28A-351E-4B4F-8CE3-35D079E3B93F}"/>
              </a:ext>
            </a:extLst>
          </p:cNvPr>
          <p:cNvSpPr>
            <a:spLocks noGrp="1"/>
          </p:cNvSpPr>
          <p:nvPr/>
        </p:nvSpPr>
        <p:spPr>
          <a:xfrm>
            <a:off x="7105650" y="5219700"/>
            <a:ext cx="423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  <a:hlinkClick r:id="rId5"/>
              </a:rPr>
              <a:t>Karta: výživa a analýza potravín</a:t>
            </a:r>
          </a:p>
        </p:txBody>
      </p:sp>
    </p:spTree>
    <p:extLst>
      <p:ext uri="{BB962C8B-B14F-4D97-AF65-F5344CB8AC3E}">
        <p14:creationId xmlns:p14="http://schemas.microsoft.com/office/powerpoint/2010/main" val="1579750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édium 1" title="Wednesday a škola, kde sa čaruje">
            <a:hlinkClick r:id="" action="ppaction://media"/>
            <a:extLst>
              <a:ext uri="{FF2B5EF4-FFF2-40B4-BE49-F238E27FC236}">
                <a16:creationId xmlns:a16="http://schemas.microsoft.com/office/drawing/2014/main" id="{54D108DA-C418-3A15-80C9-A93656EF037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-12548"/>
            <a:ext cx="12192000" cy="688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8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dĺžnik 21">
            <a:extLst>
              <a:ext uri="{FF2B5EF4-FFF2-40B4-BE49-F238E27FC236}">
                <a16:creationId xmlns:a16="http://schemas.microsoft.com/office/drawing/2014/main" id="{90BA9D04-1EDA-4EFE-8694-CEB1E7E2105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84B505C7-BFE7-449E-92CB-C04514A33064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C6930FE1-FE39-4074-ACE6-29B48C9DDC1D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Je potravinárstvo pre teba?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6F5CE793-00AE-4775-8B67-A916CB5A1C27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7D02A758-140D-4A1B-A685-A0C55B9D1FA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38057DE9-7EFD-4489-8747-6A10CEAC3A85}"/>
              </a:ext>
            </a:extLst>
          </p:cNvPr>
          <p:cNvSpPr>
            <a:spLocks noGrp="1"/>
          </p:cNvSpPr>
          <p:nvPr/>
        </p:nvSpPr>
        <p:spPr>
          <a:xfrm>
            <a:off x="619125" y="1962150"/>
            <a:ext cx="276225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949AC8D7-71F8-495C-BE50-FE1A2BEAE947}"/>
              </a:ext>
            </a:extLst>
          </p:cNvPr>
          <p:cNvSpPr>
            <a:spLocks noGrp="1"/>
          </p:cNvSpPr>
          <p:nvPr/>
        </p:nvSpPr>
        <p:spPr>
          <a:xfrm>
            <a:off x="619125" y="2076450"/>
            <a:ext cx="276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BY ŤA MOHLO BAVIŤ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B128B7F3-175F-47AB-ABB4-B889F4D7491A}"/>
              </a:ext>
            </a:extLst>
          </p:cNvPr>
          <p:cNvSpPr>
            <a:spLocks noGrp="1"/>
          </p:cNvSpPr>
          <p:nvPr/>
        </p:nvSpPr>
        <p:spPr>
          <a:xfrm>
            <a:off x="619125" y="2495550"/>
            <a:ext cx="276225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Suroviny, výroba, chémia alebo laboratórium.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72F41E8F-045D-45EE-A4AD-E13C18245023}"/>
              </a:ext>
            </a:extLst>
          </p:cNvPr>
          <p:cNvSpPr>
            <a:spLocks noGrp="1"/>
          </p:cNvSpPr>
          <p:nvPr/>
        </p:nvSpPr>
        <p:spPr>
          <a:xfrm>
            <a:off x="3533775" y="1962150"/>
            <a:ext cx="276225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5A5905F6-EBDB-4E8C-AE3D-6FB3AB693606}"/>
              </a:ext>
            </a:extLst>
          </p:cNvPr>
          <p:cNvSpPr>
            <a:spLocks noGrp="1"/>
          </p:cNvSpPr>
          <p:nvPr/>
        </p:nvSpPr>
        <p:spPr>
          <a:xfrm>
            <a:off x="3533775" y="2076450"/>
            <a:ext cx="276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SA NAUČÍŠ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D56DFA58-1972-419E-8CCF-2E2933A5F82F}"/>
              </a:ext>
            </a:extLst>
          </p:cNvPr>
          <p:cNvSpPr>
            <a:spLocks noGrp="1"/>
          </p:cNvSpPr>
          <p:nvPr/>
        </p:nvSpPr>
        <p:spPr>
          <a:xfrm>
            <a:off x="3533775" y="2495550"/>
            <a:ext cx="2562225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Výrobné postupy, hygienu a kontrolu kvality.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A410DA3E-6A0B-4BF7-9FEB-867278A00A41}"/>
              </a:ext>
            </a:extLst>
          </p:cNvPr>
          <p:cNvSpPr>
            <a:spLocks noGrp="1"/>
          </p:cNvSpPr>
          <p:nvPr/>
        </p:nvSpPr>
        <p:spPr>
          <a:xfrm>
            <a:off x="6448425" y="1962150"/>
            <a:ext cx="276225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98C39400-21DC-4E5A-95D8-BA1BF39D316F}"/>
              </a:ext>
            </a:extLst>
          </p:cNvPr>
          <p:cNvSpPr>
            <a:spLocks noGrp="1"/>
          </p:cNvSpPr>
          <p:nvPr/>
        </p:nvSpPr>
        <p:spPr>
          <a:xfrm>
            <a:off x="6448425" y="2076450"/>
            <a:ext cx="276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SA TI MÔŽE ZÍSŤ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D1866622-74E0-480F-9933-8FC1BBCDD22E}"/>
              </a:ext>
            </a:extLst>
          </p:cNvPr>
          <p:cNvSpPr>
            <a:spLocks noGrp="1"/>
          </p:cNvSpPr>
          <p:nvPr/>
        </p:nvSpPr>
        <p:spPr>
          <a:xfrm>
            <a:off x="6448425" y="2495550"/>
            <a:ext cx="276225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Presnosť, tvorivosť a zodpovednosť za výsledok.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F27F2B22-EB43-48CC-90C9-D643F07FFDAA}"/>
              </a:ext>
            </a:extLst>
          </p:cNvPr>
          <p:cNvSpPr>
            <a:spLocks noGrp="1"/>
          </p:cNvSpPr>
          <p:nvPr/>
        </p:nvSpPr>
        <p:spPr>
          <a:xfrm>
            <a:off x="9363075" y="1962150"/>
            <a:ext cx="2352675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7AE27BBD-4E32-4F02-9687-35AF917784E1}"/>
              </a:ext>
            </a:extLst>
          </p:cNvPr>
          <p:cNvSpPr>
            <a:spLocks noGrp="1"/>
          </p:cNvSpPr>
          <p:nvPr/>
        </p:nvSpPr>
        <p:spPr>
          <a:xfrm>
            <a:off x="9363075" y="2076450"/>
            <a:ext cx="2352675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2502" lnSpcReduction="20000"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KDE SA MÔŽEŠ UPLATNIŤ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8011D3A8-375B-4495-945A-8CF585F4B963}"/>
              </a:ext>
            </a:extLst>
          </p:cNvPr>
          <p:cNvSpPr>
            <a:spLocks noGrp="1"/>
          </p:cNvSpPr>
          <p:nvPr/>
        </p:nvSpPr>
        <p:spPr>
          <a:xfrm>
            <a:off x="9363076" y="2495550"/>
            <a:ext cx="2000018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Kontrolór kvality potravín, výživový poradca, mäsiar, cukrár, pivovarník,...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44D461AF-BB6B-413C-BBFF-7ED1445608C6}"/>
              </a:ext>
            </a:extLst>
          </p:cNvPr>
          <p:cNvSpPr>
            <a:spLocks noGrp="1"/>
          </p:cNvSpPr>
          <p:nvPr/>
        </p:nvSpPr>
        <p:spPr>
          <a:xfrm>
            <a:off x="619125" y="5781675"/>
            <a:ext cx="1038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Pri výrobe potravín treba dodržiavať hygienu a bezpečné postupy.</a:t>
            </a: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E3A6DDD4-4DF1-47C8-8544-9DD628FD8EA8}"/>
              </a:ext>
            </a:extLst>
          </p:cNvPr>
          <p:cNvSpPr>
            <a:spLocks noGrp="1"/>
          </p:cNvSpPr>
          <p:nvPr/>
        </p:nvSpPr>
        <p:spPr>
          <a:xfrm>
            <a:off x="705803" y="5600700"/>
            <a:ext cx="8858250" cy="1809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90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8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Ilustračné fotografie vytvorené pomocou AI.</a:t>
            </a:r>
          </a:p>
        </p:txBody>
      </p:sp>
      <p:pic>
        <p:nvPicPr>
          <p:cNvPr id="19" name="Obrázok 18">
            <a:extLst>
              <a:ext uri="{FF2B5EF4-FFF2-40B4-BE49-F238E27FC236}">
                <a16:creationId xmlns:a16="http://schemas.microsoft.com/office/drawing/2014/main" id="{4AC29B32-4B45-CA7E-B71E-73E9368F4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02" y="3330321"/>
            <a:ext cx="3384613" cy="2256409"/>
          </a:xfrm>
          <a:prstGeom prst="rect">
            <a:avLst/>
          </a:prstGeom>
        </p:spPr>
      </p:pic>
      <p:pic>
        <p:nvPicPr>
          <p:cNvPr id="28" name="Obrázok 27">
            <a:extLst>
              <a:ext uri="{FF2B5EF4-FFF2-40B4-BE49-F238E27FC236}">
                <a16:creationId xmlns:a16="http://schemas.microsoft.com/office/drawing/2014/main" id="{17A69405-893D-015C-3E79-20887D2AC4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330321"/>
            <a:ext cx="3384614" cy="225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69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>
            <a:extLst>
              <a:ext uri="{FF2B5EF4-FFF2-40B4-BE49-F238E27FC236}">
                <a16:creationId xmlns:a16="http://schemas.microsoft.com/office/drawing/2014/main" id="{700224D2-5D61-47AC-BFBE-DA2E15756F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1F4A3F65-ACEE-47AD-AD85-235F9A57C069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3C6621E3-D9B0-4FC0-B04C-040EC8AE9BD7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Svet lesníctva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0C826052-A499-4A23-87B2-5990731CF151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700482C6-415F-4CC8-959C-00F87191D8A7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41EC1E28-91FC-4994-B816-B9AF92FE4AA8}"/>
              </a:ext>
            </a:extLst>
          </p:cNvPr>
          <p:cNvSpPr>
            <a:spLocks noGrp="1"/>
          </p:cNvSpPr>
          <p:nvPr/>
        </p:nvSpPr>
        <p:spPr>
          <a:xfrm>
            <a:off x="619125" y="1876425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97BA65A0-63F3-468C-91E3-1EF5C2D52E9D}"/>
              </a:ext>
            </a:extLst>
          </p:cNvPr>
          <p:cNvSpPr>
            <a:spLocks noGrp="1"/>
          </p:cNvSpPr>
          <p:nvPr/>
        </p:nvSpPr>
        <p:spPr>
          <a:xfrm>
            <a:off x="828675" y="18097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Les sa pestuje, obnovuje a chráni počas mnohých rokov.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D47C68C9-6346-4B66-ACA1-FCAD3C34E12B}"/>
              </a:ext>
            </a:extLst>
          </p:cNvPr>
          <p:cNvSpPr>
            <a:spLocks noGrp="1"/>
          </p:cNvSpPr>
          <p:nvPr/>
        </p:nvSpPr>
        <p:spPr>
          <a:xfrm>
            <a:off x="619125" y="2828925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F173AF66-437B-4490-914B-FF09AC999D87}"/>
              </a:ext>
            </a:extLst>
          </p:cNvPr>
          <p:cNvSpPr>
            <a:spLocks noGrp="1"/>
          </p:cNvSpPr>
          <p:nvPr/>
        </p:nvSpPr>
        <p:spPr>
          <a:xfrm>
            <a:off x="828675" y="27622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Lesníci sledujú stromy, živočíchy, pôdu a poškodenia.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9115B90C-EF4E-4675-8329-10A8DADEA566}"/>
              </a:ext>
            </a:extLst>
          </p:cNvPr>
          <p:cNvSpPr>
            <a:spLocks noGrp="1"/>
          </p:cNvSpPr>
          <p:nvPr/>
        </p:nvSpPr>
        <p:spPr>
          <a:xfrm>
            <a:off x="619125" y="3781425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E1ED0FDD-4DD5-4D5B-8DDD-1EF738A75470}"/>
              </a:ext>
            </a:extLst>
          </p:cNvPr>
          <p:cNvSpPr>
            <a:spLocks noGrp="1"/>
          </p:cNvSpPr>
          <p:nvPr/>
        </p:nvSpPr>
        <p:spPr>
          <a:xfrm>
            <a:off x="828675" y="37147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Pri plánovaní používajú mapy, údaje a terénne merania.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5A46748E-A437-43AC-99E3-9474851E60B7}"/>
              </a:ext>
            </a:extLst>
          </p:cNvPr>
          <p:cNvSpPr>
            <a:spLocks noGrp="1"/>
          </p:cNvSpPr>
          <p:nvPr/>
        </p:nvSpPr>
        <p:spPr>
          <a:xfrm>
            <a:off x="619125" y="4733925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C6E38461-02ED-4DB4-9CE4-290B72DCFA61}"/>
              </a:ext>
            </a:extLst>
          </p:cNvPr>
          <p:cNvSpPr>
            <a:spLocks noGrp="1"/>
          </p:cNvSpPr>
          <p:nvPr/>
        </p:nvSpPr>
        <p:spPr>
          <a:xfrm>
            <a:off x="828675" y="46672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Pracuje sa v teréne, ale aj s lesnou technikou a plánmi.</a:t>
            </a:r>
          </a:p>
        </p:txBody>
      </p:sp>
      <p:pic>
        <p:nvPicPr>
          <p:cNvPr id="32" name="Obrázok 31"/>
          <p:cNvPicPr>
            <a:picLocks noChangeAspect="1"/>
          </p:cNvPicPr>
          <p:nvPr/>
        </p:nvPicPr>
        <p:blipFill>
          <a:blip r:embed="rId3"/>
          <a:srcRect l="26179" r="26179"/>
          <a:stretch>
            <a:fillRect/>
          </a:stretch>
        </p:blipFill>
        <p:spPr>
          <a:xfrm>
            <a:off x="7105650" y="1952625"/>
            <a:ext cx="2047875" cy="2819400"/>
          </a:xfrm>
          <a:prstGeom prst="rect">
            <a:avLst/>
          </a:prstGeom>
        </p:spPr>
      </p:pic>
      <p:pic>
        <p:nvPicPr>
          <p:cNvPr id="33" name="Obrázok 32"/>
          <p:cNvPicPr>
            <a:picLocks noChangeAspect="1"/>
          </p:cNvPicPr>
          <p:nvPr/>
        </p:nvPicPr>
        <p:blipFill>
          <a:blip r:embed="rId4"/>
          <a:srcRect l="26179" r="26179"/>
          <a:stretch>
            <a:fillRect/>
          </a:stretch>
        </p:blipFill>
        <p:spPr>
          <a:xfrm>
            <a:off x="9296400" y="1952625"/>
            <a:ext cx="2047875" cy="2819400"/>
          </a:xfrm>
          <a:prstGeom prst="rect">
            <a:avLst/>
          </a:prstGeom>
        </p:spPr>
      </p:pic>
      <p:sp>
        <p:nvSpPr>
          <p:cNvPr id="16" name="Obdĺžnik 15">
            <a:extLst>
              <a:ext uri="{FF2B5EF4-FFF2-40B4-BE49-F238E27FC236}">
                <a16:creationId xmlns:a16="http://schemas.microsoft.com/office/drawing/2014/main" id="{D538DF62-2ACA-4DC1-9D52-CF7221A4B4D0}"/>
              </a:ext>
            </a:extLst>
          </p:cNvPr>
          <p:cNvSpPr>
            <a:spLocks noGrp="1"/>
          </p:cNvSpPr>
          <p:nvPr/>
        </p:nvSpPr>
        <p:spPr>
          <a:xfrm>
            <a:off x="619125" y="5619750"/>
            <a:ext cx="105251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Čo sa naučíš: pozorovať porast, chrániť les a pracovať bezpečne v teréne.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502B35E8-D653-431C-B2F5-477243B33C48}"/>
              </a:ext>
            </a:extLst>
          </p:cNvPr>
          <p:cNvSpPr>
            <a:spLocks noGrp="1"/>
          </p:cNvSpPr>
          <p:nvPr/>
        </p:nvSpPr>
        <p:spPr>
          <a:xfrm>
            <a:off x="7105650" y="4895850"/>
            <a:ext cx="4257675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97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8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Ilustračné fotografie vytvorené pomocou AI.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8650CCD5-5D57-41A0-B05E-155719E7EE01}"/>
              </a:ext>
            </a:extLst>
          </p:cNvPr>
          <p:cNvSpPr>
            <a:spLocks noGrp="1"/>
          </p:cNvSpPr>
          <p:nvPr/>
        </p:nvSpPr>
        <p:spPr>
          <a:xfrm>
            <a:off x="7105650" y="5219700"/>
            <a:ext cx="423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  <a:hlinkClick r:id="rId5"/>
              </a:rPr>
              <a:t>Karta: lesníctvo – lesnícka prevádzka</a:t>
            </a:r>
          </a:p>
        </p:txBody>
      </p:sp>
    </p:spTree>
    <p:extLst>
      <p:ext uri="{BB962C8B-B14F-4D97-AF65-F5344CB8AC3E}">
        <p14:creationId xmlns:p14="http://schemas.microsoft.com/office/powerpoint/2010/main" val="355073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édium 1" title="Lesníctvo - krajinná ekológia - SOŠ lesnícka, Prešov">
            <a:hlinkClick r:id="" action="ppaction://media"/>
            <a:extLst>
              <a:ext uri="{FF2B5EF4-FFF2-40B4-BE49-F238E27FC236}">
                <a16:creationId xmlns:a16="http://schemas.microsoft.com/office/drawing/2014/main" id="{8517DC54-5C60-F641-9A0A-E762F6569A0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48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dĺžnik 21">
            <a:extLst>
              <a:ext uri="{FF2B5EF4-FFF2-40B4-BE49-F238E27FC236}">
                <a16:creationId xmlns:a16="http://schemas.microsoft.com/office/drawing/2014/main" id="{2CAE3666-5140-4ADB-8B70-B6A0618C68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4E12E6EA-39FB-4C6E-B108-2F0104D502A3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BB31C3D3-2D47-4240-98D0-87482FD3E7FF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Je lesníctvo pre teba?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1D97D151-2F84-4032-A11C-77C0E8FC7BB5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D67E45F1-427B-4F5F-9E37-127AB3258E8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3326E7B1-16E9-446B-9C4A-036C84A109EC}"/>
              </a:ext>
            </a:extLst>
          </p:cNvPr>
          <p:cNvSpPr>
            <a:spLocks noGrp="1"/>
          </p:cNvSpPr>
          <p:nvPr/>
        </p:nvSpPr>
        <p:spPr>
          <a:xfrm>
            <a:off x="619125" y="1962150"/>
            <a:ext cx="276225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ECBE3B50-3D2F-4158-97B3-82B98EB1B9F5}"/>
              </a:ext>
            </a:extLst>
          </p:cNvPr>
          <p:cNvSpPr>
            <a:spLocks noGrp="1"/>
          </p:cNvSpPr>
          <p:nvPr/>
        </p:nvSpPr>
        <p:spPr>
          <a:xfrm>
            <a:off x="619125" y="2076450"/>
            <a:ext cx="276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BY ŤA MOHLO BAVIŤ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A7DAE5CB-99D0-44E9-8263-0883C9EA2CEF}"/>
              </a:ext>
            </a:extLst>
          </p:cNvPr>
          <p:cNvSpPr>
            <a:spLocks noGrp="1"/>
          </p:cNvSpPr>
          <p:nvPr/>
        </p:nvSpPr>
        <p:spPr>
          <a:xfrm>
            <a:off x="619125" y="2495550"/>
            <a:ext cx="276225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Les, krajina, terén, mapy alebo technika.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9979F847-A54E-40E4-9112-88C156120E36}"/>
              </a:ext>
            </a:extLst>
          </p:cNvPr>
          <p:cNvSpPr>
            <a:spLocks noGrp="1"/>
          </p:cNvSpPr>
          <p:nvPr/>
        </p:nvSpPr>
        <p:spPr>
          <a:xfrm>
            <a:off x="3533775" y="1962150"/>
            <a:ext cx="276225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03F55F84-97C6-4011-8433-9B833A38E66C}"/>
              </a:ext>
            </a:extLst>
          </p:cNvPr>
          <p:cNvSpPr>
            <a:spLocks noGrp="1"/>
          </p:cNvSpPr>
          <p:nvPr/>
        </p:nvSpPr>
        <p:spPr>
          <a:xfrm>
            <a:off x="3533775" y="2076450"/>
            <a:ext cx="276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SA NAUČÍŠ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C641B7D2-B6DB-4E22-9F90-7D749695E785}"/>
              </a:ext>
            </a:extLst>
          </p:cNvPr>
          <p:cNvSpPr>
            <a:spLocks noGrp="1"/>
          </p:cNvSpPr>
          <p:nvPr/>
        </p:nvSpPr>
        <p:spPr>
          <a:xfrm>
            <a:off x="3533775" y="2495550"/>
            <a:ext cx="276225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Pestovanie a ochranu lesa, meranie, plánovanie.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C9FA6853-1713-49DE-8642-CDEB91E1925C}"/>
              </a:ext>
            </a:extLst>
          </p:cNvPr>
          <p:cNvSpPr>
            <a:spLocks noGrp="1"/>
          </p:cNvSpPr>
          <p:nvPr/>
        </p:nvSpPr>
        <p:spPr>
          <a:xfrm>
            <a:off x="6448425" y="1962150"/>
            <a:ext cx="276225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A526DDE9-B0EC-45A6-A02A-D61F35A11385}"/>
              </a:ext>
            </a:extLst>
          </p:cNvPr>
          <p:cNvSpPr>
            <a:spLocks noGrp="1"/>
          </p:cNvSpPr>
          <p:nvPr/>
        </p:nvSpPr>
        <p:spPr>
          <a:xfrm>
            <a:off x="6448425" y="2076450"/>
            <a:ext cx="276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SA TI MÔŽE ZÍSŤ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EF06AB0D-C76E-49DF-91C4-0AC9DE732880}"/>
              </a:ext>
            </a:extLst>
          </p:cNvPr>
          <p:cNvSpPr>
            <a:spLocks noGrp="1"/>
          </p:cNvSpPr>
          <p:nvPr/>
        </p:nvSpPr>
        <p:spPr>
          <a:xfrm>
            <a:off x="6448425" y="2495550"/>
            <a:ext cx="276225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Pozorovanie, bezpečnosť, technické a ekologické myslenie.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84620EBA-9FB4-45CE-94D0-C9E3986E041A}"/>
              </a:ext>
            </a:extLst>
          </p:cNvPr>
          <p:cNvSpPr>
            <a:spLocks noGrp="1"/>
          </p:cNvSpPr>
          <p:nvPr/>
        </p:nvSpPr>
        <p:spPr>
          <a:xfrm>
            <a:off x="9363075" y="1962150"/>
            <a:ext cx="2352675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1A2532A7-E528-4C50-90C6-620A6227729F}"/>
              </a:ext>
            </a:extLst>
          </p:cNvPr>
          <p:cNvSpPr>
            <a:spLocks noGrp="1"/>
          </p:cNvSpPr>
          <p:nvPr/>
        </p:nvSpPr>
        <p:spPr>
          <a:xfrm>
            <a:off x="9363075" y="2076450"/>
            <a:ext cx="2352675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2502" lnSpcReduction="20000"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KDE SA MÔŽEŠ UPLATNIŤ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28DA7743-29BA-4E44-ACE0-D20A3F82E8D7}"/>
              </a:ext>
            </a:extLst>
          </p:cNvPr>
          <p:cNvSpPr>
            <a:spLocks noGrp="1"/>
          </p:cNvSpPr>
          <p:nvPr/>
        </p:nvSpPr>
        <p:spPr>
          <a:xfrm>
            <a:off x="9363075" y="2495550"/>
            <a:ext cx="2490671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Lesník, technik lesnej správy, strážca prírody, mechanizátor lesnej výroby,...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DBA14FAC-D3C6-4FDF-9480-8FDE47C3F018}"/>
              </a:ext>
            </a:extLst>
          </p:cNvPr>
          <p:cNvSpPr>
            <a:spLocks noGrp="1"/>
          </p:cNvSpPr>
          <p:nvPr/>
        </p:nvSpPr>
        <p:spPr>
          <a:xfrm>
            <a:off x="619125" y="5781675"/>
            <a:ext cx="104775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Rátaj s počasím, pohybom v teréne a podľa pozície aj fyzickou záťažou.</a:t>
            </a: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2187B65A-5BBC-47F9-AD45-BEB808658AB8}"/>
              </a:ext>
            </a:extLst>
          </p:cNvPr>
          <p:cNvSpPr>
            <a:spLocks noGrp="1"/>
          </p:cNvSpPr>
          <p:nvPr/>
        </p:nvSpPr>
        <p:spPr>
          <a:xfrm>
            <a:off x="672465" y="5600700"/>
            <a:ext cx="8858250" cy="1809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90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8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Ilustračné fotografie vytvorené pomocou AI.</a:t>
            </a:r>
          </a:p>
        </p:txBody>
      </p:sp>
      <p:pic>
        <p:nvPicPr>
          <p:cNvPr id="19" name="Obrázok 18">
            <a:extLst>
              <a:ext uri="{FF2B5EF4-FFF2-40B4-BE49-F238E27FC236}">
                <a16:creationId xmlns:a16="http://schemas.microsoft.com/office/drawing/2014/main" id="{3617648C-3A7E-5971-BFC5-F65373128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039" y="3482339"/>
            <a:ext cx="4179570" cy="2089785"/>
          </a:xfrm>
          <a:prstGeom prst="rect">
            <a:avLst/>
          </a:prstGeom>
        </p:spPr>
      </p:pic>
      <p:pic>
        <p:nvPicPr>
          <p:cNvPr id="24" name="Obrázok 23">
            <a:extLst>
              <a:ext uri="{FF2B5EF4-FFF2-40B4-BE49-F238E27FC236}">
                <a16:creationId xmlns:a16="http://schemas.microsoft.com/office/drawing/2014/main" id="{A6386BD2-62D0-6BE3-73A8-F67FA24680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" y="3482340"/>
            <a:ext cx="4179570" cy="208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55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>
            <a:extLst>
              <a:ext uri="{FF2B5EF4-FFF2-40B4-BE49-F238E27FC236}">
                <a16:creationId xmlns:a16="http://schemas.microsoft.com/office/drawing/2014/main" id="{52114317-20EC-40C4-BEBE-C2FFF44C22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925ADF51-0BD3-46DD-9788-4E0EAFC5A10F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D5142D10-460F-466F-AE2C-67AC43D164FA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Svet veterinárstva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4B473044-AC02-4DAC-91A7-87C4F6A98DA4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F976ADB7-F0FF-4821-80AC-E2742D2042E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80525AD8-E042-4B6F-A872-C4B9B5424F00}"/>
              </a:ext>
            </a:extLst>
          </p:cNvPr>
          <p:cNvSpPr>
            <a:spLocks noGrp="1"/>
          </p:cNvSpPr>
          <p:nvPr/>
        </p:nvSpPr>
        <p:spPr>
          <a:xfrm>
            <a:off x="619125" y="1876425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BFB5DA74-85E7-4D37-AA65-F8B4AF45885A}"/>
              </a:ext>
            </a:extLst>
          </p:cNvPr>
          <p:cNvSpPr>
            <a:spLocks noGrp="1"/>
          </p:cNvSpPr>
          <p:nvPr/>
        </p:nvSpPr>
        <p:spPr>
          <a:xfrm>
            <a:off x="828675" y="18097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Pri práci ide o zdravie a welfare (pohodu) zvierat.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EDAC28AA-3EE5-4AB4-ABED-1D0CC0E2C4D4}"/>
              </a:ext>
            </a:extLst>
          </p:cNvPr>
          <p:cNvSpPr>
            <a:spLocks noGrp="1"/>
          </p:cNvSpPr>
          <p:nvPr/>
        </p:nvSpPr>
        <p:spPr>
          <a:xfrm>
            <a:off x="619125" y="2828925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8C9D7630-6747-44BE-A1F4-F511646D3476}"/>
              </a:ext>
            </a:extLst>
          </p:cNvPr>
          <p:cNvSpPr>
            <a:spLocks noGrp="1"/>
          </p:cNvSpPr>
          <p:nvPr/>
        </p:nvSpPr>
        <p:spPr>
          <a:xfrm>
            <a:off x="828676" y="2762250"/>
            <a:ext cx="5181832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Súčasťou môže byť chov, asistencia pri vyšetrení a hygiena.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7B36FDB7-1849-4B3E-9031-A4E1452E056E}"/>
              </a:ext>
            </a:extLst>
          </p:cNvPr>
          <p:cNvSpPr>
            <a:spLocks noGrp="1"/>
          </p:cNvSpPr>
          <p:nvPr/>
        </p:nvSpPr>
        <p:spPr>
          <a:xfrm>
            <a:off x="619125" y="3781425"/>
            <a:ext cx="66675" cy="58102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EF61F31D-31FC-4096-AC79-6A624314CECE}"/>
              </a:ext>
            </a:extLst>
          </p:cNvPr>
          <p:cNvSpPr>
            <a:spLocks noGrp="1"/>
          </p:cNvSpPr>
          <p:nvPr/>
        </p:nvSpPr>
        <p:spPr>
          <a:xfrm>
            <a:off x="828675" y="37147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Niektoré zamerania zahŕňajú laboratórne činnosti.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24AEDDCB-ABE8-4535-89E9-B8B8D98B4B6C}"/>
              </a:ext>
            </a:extLst>
          </p:cNvPr>
          <p:cNvSpPr>
            <a:spLocks noGrp="1"/>
          </p:cNvSpPr>
          <p:nvPr/>
        </p:nvSpPr>
        <p:spPr>
          <a:xfrm>
            <a:off x="619125" y="4733925"/>
            <a:ext cx="66675" cy="581025"/>
          </a:xfrm>
          <a:prstGeom prst="rect">
            <a:avLst/>
          </a:prstGeom>
          <a:solidFill>
            <a:srgbClr val="CA7845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6A5087EF-1C3A-4A62-AAE6-AE63A9D5A7A3}"/>
              </a:ext>
            </a:extLst>
          </p:cNvPr>
          <p:cNvSpPr>
            <a:spLocks noGrp="1"/>
          </p:cNvSpPr>
          <p:nvPr/>
        </p:nvSpPr>
        <p:spPr>
          <a:xfrm>
            <a:off x="828675" y="4667250"/>
            <a:ext cx="583882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Komunikácia s ľuďmi a zodpovednosť sú rovnako dôležité.</a:t>
            </a:r>
          </a:p>
        </p:txBody>
      </p:sp>
      <p:pic>
        <p:nvPicPr>
          <p:cNvPr id="32" name="Obrázok 31"/>
          <p:cNvPicPr>
            <a:picLocks noChangeAspect="1"/>
          </p:cNvPicPr>
          <p:nvPr/>
        </p:nvPicPr>
        <p:blipFill>
          <a:blip r:embed="rId3"/>
          <a:srcRect l="26179" r="26179"/>
          <a:stretch>
            <a:fillRect/>
          </a:stretch>
        </p:blipFill>
        <p:spPr>
          <a:xfrm>
            <a:off x="7105650" y="1952625"/>
            <a:ext cx="2047875" cy="2819400"/>
          </a:xfrm>
          <a:prstGeom prst="rect">
            <a:avLst/>
          </a:prstGeom>
        </p:spPr>
      </p:pic>
      <p:pic>
        <p:nvPicPr>
          <p:cNvPr id="33" name="Obrázok 32"/>
          <p:cNvPicPr>
            <a:picLocks noChangeAspect="1"/>
          </p:cNvPicPr>
          <p:nvPr/>
        </p:nvPicPr>
        <p:blipFill>
          <a:blip r:embed="rId4"/>
          <a:srcRect l="26179" r="26179"/>
          <a:stretch>
            <a:fillRect/>
          </a:stretch>
        </p:blipFill>
        <p:spPr>
          <a:xfrm>
            <a:off x="9296400" y="1952625"/>
            <a:ext cx="2047875" cy="2819400"/>
          </a:xfrm>
          <a:prstGeom prst="rect">
            <a:avLst/>
          </a:prstGeom>
        </p:spPr>
      </p:pic>
      <p:sp>
        <p:nvSpPr>
          <p:cNvPr id="16" name="Obdĺžnik 15">
            <a:extLst>
              <a:ext uri="{FF2B5EF4-FFF2-40B4-BE49-F238E27FC236}">
                <a16:creationId xmlns:a16="http://schemas.microsoft.com/office/drawing/2014/main" id="{CFAA69EA-6BEA-4DA8-B80C-204DCA786257}"/>
              </a:ext>
            </a:extLst>
          </p:cNvPr>
          <p:cNvSpPr>
            <a:spLocks noGrp="1"/>
          </p:cNvSpPr>
          <p:nvPr/>
        </p:nvSpPr>
        <p:spPr>
          <a:xfrm>
            <a:off x="619125" y="5619750"/>
            <a:ext cx="105251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Čo sa naučíš: starostlivosť, bezpečný kontakt so zvieratami a odborné postupy.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1D02A333-6AF8-4703-A125-C8CAF03F9FFC}"/>
              </a:ext>
            </a:extLst>
          </p:cNvPr>
          <p:cNvSpPr>
            <a:spLocks noGrp="1"/>
          </p:cNvSpPr>
          <p:nvPr/>
        </p:nvSpPr>
        <p:spPr>
          <a:xfrm>
            <a:off x="7105650" y="4895850"/>
            <a:ext cx="4257675" cy="257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97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8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Ilustračné fotografie vytvorené pomocou AI.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9C837A27-663D-4810-A782-EEEA747C1600}"/>
              </a:ext>
            </a:extLst>
          </p:cNvPr>
          <p:cNvSpPr>
            <a:spLocks noGrp="1"/>
          </p:cNvSpPr>
          <p:nvPr/>
        </p:nvSpPr>
        <p:spPr>
          <a:xfrm>
            <a:off x="7105650" y="5219700"/>
            <a:ext cx="423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  <a:hlinkClick r:id="rId5"/>
              </a:rPr>
              <a:t>Karta: veterinárne zdravotníctvo</a:t>
            </a:r>
          </a:p>
        </p:txBody>
      </p:sp>
    </p:spTree>
    <p:extLst>
      <p:ext uri="{BB962C8B-B14F-4D97-AF65-F5344CB8AC3E}">
        <p14:creationId xmlns:p14="http://schemas.microsoft.com/office/powerpoint/2010/main" val="1861237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édium 1" title="SOŠ veterinárna Košice - Barca ; 4336 M01 zdravotníctvo a hygiena v chove hospodárskych zvierat">
            <a:hlinkClick r:id="" action="ppaction://media"/>
            <a:extLst>
              <a:ext uri="{FF2B5EF4-FFF2-40B4-BE49-F238E27FC236}">
                <a16:creationId xmlns:a16="http://schemas.microsoft.com/office/drawing/2014/main" id="{A544E322-B22B-D5B3-1B5E-5E2527A7194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-12548"/>
            <a:ext cx="12192000" cy="688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37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dĺžnik 21">
            <a:extLst>
              <a:ext uri="{FF2B5EF4-FFF2-40B4-BE49-F238E27FC236}">
                <a16:creationId xmlns:a16="http://schemas.microsoft.com/office/drawing/2014/main" id="{FC5D3B98-B698-4780-88E4-92C23E918B1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D63C6867-1C57-4952-9178-5D23AE27E35F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F627F150-359C-4445-BDF3-DBDE7760A414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Je veterinárstvo pre teba?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B8225048-8FE0-4E63-A576-9E765C7CE311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46A38D42-D833-4082-9916-9E0616931EF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DEEE9D1C-1ED7-4960-8550-3D5916E05380}"/>
              </a:ext>
            </a:extLst>
          </p:cNvPr>
          <p:cNvSpPr>
            <a:spLocks noGrp="1"/>
          </p:cNvSpPr>
          <p:nvPr/>
        </p:nvSpPr>
        <p:spPr>
          <a:xfrm>
            <a:off x="619125" y="1962150"/>
            <a:ext cx="276225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FF595C43-80D5-48DF-9299-7AEF66CE4EBA}"/>
              </a:ext>
            </a:extLst>
          </p:cNvPr>
          <p:cNvSpPr>
            <a:spLocks noGrp="1"/>
          </p:cNvSpPr>
          <p:nvPr/>
        </p:nvSpPr>
        <p:spPr>
          <a:xfrm>
            <a:off x="619125" y="2076450"/>
            <a:ext cx="276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BY ŤA MOHLO BAVIŤ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3DF58B74-8262-43E0-92DB-D5358E5DB56E}"/>
              </a:ext>
            </a:extLst>
          </p:cNvPr>
          <p:cNvSpPr>
            <a:spLocks noGrp="1"/>
          </p:cNvSpPr>
          <p:nvPr/>
        </p:nvSpPr>
        <p:spPr>
          <a:xfrm>
            <a:off x="619125" y="2495550"/>
            <a:ext cx="2246738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Biológia, chov, zvieratá a spolupráca s ľuďmi.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8144B240-9CE4-400F-844F-95186F96C84B}"/>
              </a:ext>
            </a:extLst>
          </p:cNvPr>
          <p:cNvSpPr>
            <a:spLocks noGrp="1"/>
          </p:cNvSpPr>
          <p:nvPr/>
        </p:nvSpPr>
        <p:spPr>
          <a:xfrm>
            <a:off x="3533775" y="1962150"/>
            <a:ext cx="276225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47D0D31F-F153-49E1-B330-46C52A27767D}"/>
              </a:ext>
            </a:extLst>
          </p:cNvPr>
          <p:cNvSpPr>
            <a:spLocks noGrp="1"/>
          </p:cNvSpPr>
          <p:nvPr/>
        </p:nvSpPr>
        <p:spPr>
          <a:xfrm>
            <a:off x="3533775" y="2076450"/>
            <a:ext cx="276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SA NAUČÍŠ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3AD4BFCB-23E3-4763-B8C2-7A85CFFB9E8D}"/>
              </a:ext>
            </a:extLst>
          </p:cNvPr>
          <p:cNvSpPr>
            <a:spLocks noGrp="1"/>
          </p:cNvSpPr>
          <p:nvPr/>
        </p:nvSpPr>
        <p:spPr>
          <a:xfrm>
            <a:off x="3533775" y="2495550"/>
            <a:ext cx="276225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Starostlivosť o zvieratá, asistenciu a hygienu.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C0B2C447-F97C-42E2-96DF-55204CC484E8}"/>
              </a:ext>
            </a:extLst>
          </p:cNvPr>
          <p:cNvSpPr>
            <a:spLocks noGrp="1"/>
          </p:cNvSpPr>
          <p:nvPr/>
        </p:nvSpPr>
        <p:spPr>
          <a:xfrm>
            <a:off x="6448425" y="1962150"/>
            <a:ext cx="276225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775CBC84-F51D-4E1F-A483-8C6D73482AA9}"/>
              </a:ext>
            </a:extLst>
          </p:cNvPr>
          <p:cNvSpPr>
            <a:spLocks noGrp="1"/>
          </p:cNvSpPr>
          <p:nvPr/>
        </p:nvSpPr>
        <p:spPr>
          <a:xfrm>
            <a:off x="6448425" y="2076450"/>
            <a:ext cx="2762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SA TI MÔŽE ZÍSŤ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ACCC0CEE-F220-43F1-8F99-3DFE124BF2D9}"/>
              </a:ext>
            </a:extLst>
          </p:cNvPr>
          <p:cNvSpPr>
            <a:spLocks noGrp="1"/>
          </p:cNvSpPr>
          <p:nvPr/>
        </p:nvSpPr>
        <p:spPr>
          <a:xfrm>
            <a:off x="6448425" y="2495550"/>
            <a:ext cx="2352675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Trpezlivosť, pozorovanie a zodpovednosť.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798236C9-0421-4615-9C81-53CCAD17F191}"/>
              </a:ext>
            </a:extLst>
          </p:cNvPr>
          <p:cNvSpPr>
            <a:spLocks noGrp="1"/>
          </p:cNvSpPr>
          <p:nvPr/>
        </p:nvSpPr>
        <p:spPr>
          <a:xfrm>
            <a:off x="9363075" y="1962150"/>
            <a:ext cx="2352675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10082C58-747B-4D1F-839E-FC95C793AA5C}"/>
              </a:ext>
            </a:extLst>
          </p:cNvPr>
          <p:cNvSpPr>
            <a:spLocks noGrp="1"/>
          </p:cNvSpPr>
          <p:nvPr/>
        </p:nvSpPr>
        <p:spPr>
          <a:xfrm>
            <a:off x="9363075" y="2076450"/>
            <a:ext cx="2352675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2502" lnSpcReduction="20000"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KDE SA MÔŽEŠ UPLATNIŤ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4FA2EC31-A1A5-44E3-B2C1-01517BBBF122}"/>
              </a:ext>
            </a:extLst>
          </p:cNvPr>
          <p:cNvSpPr>
            <a:spLocks noGrp="1"/>
          </p:cNvSpPr>
          <p:nvPr/>
        </p:nvSpPr>
        <p:spPr>
          <a:xfrm>
            <a:off x="9363075" y="2433637"/>
            <a:ext cx="2352675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Chovateľ hospodárskych zvierat, veterinárny asistent, pracovník v ZOO, výcvik a kynológia psov,...</a:t>
            </a:r>
            <a:endParaRPr lang="sk-SK" sz="1350" b="0" noProof="0" dirty="0">
              <a:solidFill>
                <a:srgbClr val="596276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E613A6E4-48EE-4079-B44C-5E5A84FA7C24}"/>
              </a:ext>
            </a:extLst>
          </p:cNvPr>
          <p:cNvSpPr>
            <a:spLocks noGrp="1"/>
          </p:cNvSpPr>
          <p:nvPr/>
        </p:nvSpPr>
        <p:spPr>
          <a:xfrm>
            <a:off x="619125" y="578167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80" b="1" dirty="0">
                <a:solidFill>
                  <a:srgbClr val="F82249"/>
                </a:solidFill>
                <a:latin typeface="DejaVu Sans"/>
              </a:rPr>
              <a:t>Záujem o zvieratá je dobrým základom. Starostlivosť o ne si vyžaduje aj zodpovednosť, dodržiavanie pravidiel a zvládanie náročných situácií.</a:t>
            </a:r>
            <a:endParaRPr lang="sk-SK" sz="1580" b="1" noProof="0" dirty="0">
              <a:solidFill>
                <a:srgbClr val="F8224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FF520C5A-5FAD-43AD-9375-0169C3BDEBE5}"/>
              </a:ext>
            </a:extLst>
          </p:cNvPr>
          <p:cNvSpPr>
            <a:spLocks noGrp="1"/>
          </p:cNvSpPr>
          <p:nvPr/>
        </p:nvSpPr>
        <p:spPr>
          <a:xfrm>
            <a:off x="700405" y="5486400"/>
            <a:ext cx="8858250" cy="1809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90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8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Ilustračné fotografie vytvorené pomocou AI.</a:t>
            </a:r>
          </a:p>
        </p:txBody>
      </p:sp>
      <p:pic>
        <p:nvPicPr>
          <p:cNvPr id="24" name="Obrázok 23">
            <a:extLst>
              <a:ext uri="{FF2B5EF4-FFF2-40B4-BE49-F238E27FC236}">
                <a16:creationId xmlns:a16="http://schemas.microsoft.com/office/drawing/2014/main" id="{8835C3EF-1F47-4DC1-8FC3-4CDD206F8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99" y="3303429"/>
            <a:ext cx="4251641" cy="2125821"/>
          </a:xfrm>
          <a:prstGeom prst="rect">
            <a:avLst/>
          </a:prstGeom>
        </p:spPr>
      </p:pic>
      <p:pic>
        <p:nvPicPr>
          <p:cNvPr id="26" name="Obrázok 25">
            <a:extLst>
              <a:ext uri="{FF2B5EF4-FFF2-40B4-BE49-F238E27FC236}">
                <a16:creationId xmlns:a16="http://schemas.microsoft.com/office/drawing/2014/main" id="{E2FEAA9B-EFC3-90FC-02E9-EC25C8332E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014" y="3303429"/>
            <a:ext cx="4251641" cy="212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2161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ĺžnik 15">
            <a:extLst>
              <a:ext uri="{FF2B5EF4-FFF2-40B4-BE49-F238E27FC236}">
                <a16:creationId xmlns:a16="http://schemas.microsoft.com/office/drawing/2014/main" id="{AF8C63BB-165C-4827-BF00-C260F92065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6A4D0F53-6132-44A4-B535-18881263FE3D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4B4CE112-E307-4E5F-94F8-F34442C51822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Tradícia alebo moderné technológie? Oboje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2DCA795C-AF58-461F-83EF-507D4E4EE643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F1E547B9-896D-403E-8047-CDBE2C36242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pic>
        <p:nvPicPr>
          <p:cNvPr id="21" name="Obrázok 20"/>
          <p:cNvPicPr>
            <a:picLocks noChangeAspect="1"/>
          </p:cNvPicPr>
          <p:nvPr/>
        </p:nvPicPr>
        <p:blipFill>
          <a:blip r:embed="rId3"/>
          <a:srcRect l="4640" r="4640"/>
          <a:stretch>
            <a:fillRect/>
          </a:stretch>
        </p:blipFill>
        <p:spPr>
          <a:xfrm>
            <a:off x="619125" y="2066925"/>
            <a:ext cx="2686050" cy="2476500"/>
          </a:xfrm>
          <a:prstGeom prst="rect">
            <a:avLst/>
          </a:prstGeom>
        </p:spPr>
      </p:pic>
      <p:sp>
        <p:nvSpPr>
          <p:cNvPr id="7" name="Obdĺžnik 6">
            <a:extLst>
              <a:ext uri="{FF2B5EF4-FFF2-40B4-BE49-F238E27FC236}">
                <a16:creationId xmlns:a16="http://schemas.microsoft.com/office/drawing/2014/main" id="{4B6320AC-7A99-4ED2-9EE8-CC46BBA8523B}"/>
              </a:ext>
            </a:extLst>
          </p:cNvPr>
          <p:cNvSpPr>
            <a:spLocks noGrp="1"/>
          </p:cNvSpPr>
          <p:nvPr/>
        </p:nvSpPr>
        <p:spPr>
          <a:xfrm>
            <a:off x="619125" y="4667250"/>
            <a:ext cx="26860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GPS a meranie na poli</a:t>
            </a:r>
          </a:p>
        </p:txBody>
      </p:sp>
      <p:pic>
        <p:nvPicPr>
          <p:cNvPr id="23" name="Obrázok 22"/>
          <p:cNvPicPr>
            <a:picLocks noChangeAspect="1"/>
          </p:cNvPicPr>
          <p:nvPr/>
        </p:nvPicPr>
        <p:blipFill>
          <a:blip r:embed="rId4"/>
          <a:srcRect l="4454" r="4454"/>
          <a:stretch>
            <a:fillRect/>
          </a:stretch>
        </p:blipFill>
        <p:spPr>
          <a:xfrm>
            <a:off x="3476625" y="2066925"/>
            <a:ext cx="2686050" cy="2476500"/>
          </a:xfrm>
          <a:prstGeom prst="rect">
            <a:avLst/>
          </a:prstGeom>
        </p:spPr>
      </p:pic>
      <p:sp>
        <p:nvSpPr>
          <p:cNvPr id="9" name="Obdĺžnik 8">
            <a:extLst>
              <a:ext uri="{FF2B5EF4-FFF2-40B4-BE49-F238E27FC236}">
                <a16:creationId xmlns:a16="http://schemas.microsoft.com/office/drawing/2014/main" id="{07298F6F-7B4B-490D-A0FF-7044C448609F}"/>
              </a:ext>
            </a:extLst>
          </p:cNvPr>
          <p:cNvSpPr>
            <a:spLocks noGrp="1"/>
          </p:cNvSpPr>
          <p:nvPr/>
        </p:nvSpPr>
        <p:spPr>
          <a:xfrm>
            <a:off x="3476625" y="4667250"/>
            <a:ext cx="26860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Senzory a zber údajov</a:t>
            </a:r>
          </a:p>
        </p:txBody>
      </p:sp>
      <p:pic>
        <p:nvPicPr>
          <p:cNvPr id="25" name="Obrázok 24"/>
          <p:cNvPicPr>
            <a:picLocks noChangeAspect="1"/>
          </p:cNvPicPr>
          <p:nvPr/>
        </p:nvPicPr>
        <p:blipFill>
          <a:blip r:embed="rId5"/>
          <a:srcRect l="4539" r="4539"/>
          <a:stretch>
            <a:fillRect/>
          </a:stretch>
        </p:blipFill>
        <p:spPr>
          <a:xfrm>
            <a:off x="6334125" y="2066925"/>
            <a:ext cx="2686050" cy="2476500"/>
          </a:xfrm>
          <a:prstGeom prst="rect">
            <a:avLst/>
          </a:prstGeom>
        </p:spPr>
      </p:pic>
      <p:sp>
        <p:nvSpPr>
          <p:cNvPr id="11" name="Obdĺžnik 10">
            <a:extLst>
              <a:ext uri="{FF2B5EF4-FFF2-40B4-BE49-F238E27FC236}">
                <a16:creationId xmlns:a16="http://schemas.microsoft.com/office/drawing/2014/main" id="{DDC1A632-32E4-4F77-A096-F20CD92C97C1}"/>
              </a:ext>
            </a:extLst>
          </p:cNvPr>
          <p:cNvSpPr>
            <a:spLocks noGrp="1"/>
          </p:cNvSpPr>
          <p:nvPr/>
        </p:nvSpPr>
        <p:spPr>
          <a:xfrm>
            <a:off x="6334125" y="4667250"/>
            <a:ext cx="26860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Riadené pestovanie</a:t>
            </a:r>
          </a:p>
        </p:txBody>
      </p:sp>
      <p:pic>
        <p:nvPicPr>
          <p:cNvPr id="27" name="Obrázok 26"/>
          <p:cNvPicPr>
            <a:picLocks noChangeAspect="1"/>
          </p:cNvPicPr>
          <p:nvPr/>
        </p:nvPicPr>
        <p:blipFill>
          <a:blip r:embed="rId6"/>
          <a:srcRect l="4454" r="4454"/>
          <a:stretch>
            <a:fillRect/>
          </a:stretch>
        </p:blipFill>
        <p:spPr>
          <a:xfrm>
            <a:off x="9191625" y="2066925"/>
            <a:ext cx="2686050" cy="2476500"/>
          </a:xfrm>
          <a:prstGeom prst="rect">
            <a:avLst/>
          </a:prstGeom>
        </p:spPr>
      </p:pic>
      <p:sp>
        <p:nvSpPr>
          <p:cNvPr id="13" name="Obdĺžnik 12">
            <a:extLst>
              <a:ext uri="{FF2B5EF4-FFF2-40B4-BE49-F238E27FC236}">
                <a16:creationId xmlns:a16="http://schemas.microsoft.com/office/drawing/2014/main" id="{EB0B8C19-CFF8-412C-9B45-CAEC60A86671}"/>
              </a:ext>
            </a:extLst>
          </p:cNvPr>
          <p:cNvSpPr>
            <a:spLocks noGrp="1"/>
          </p:cNvSpPr>
          <p:nvPr/>
        </p:nvSpPr>
        <p:spPr>
          <a:xfrm>
            <a:off x="9191625" y="4667250"/>
            <a:ext cx="26860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Digitálne systémy strojov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5C7B0417-E3B3-4732-90CE-11361368B26D}"/>
              </a:ext>
            </a:extLst>
          </p:cNvPr>
          <p:cNvSpPr>
            <a:spLocks noGrp="1"/>
          </p:cNvSpPr>
          <p:nvPr/>
        </p:nvSpPr>
        <p:spPr>
          <a:xfrm>
            <a:off x="619125" y="5429250"/>
            <a:ext cx="9896475" cy="5619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020" lnSpcReduction="10000"/>
          </a:bodyPr>
          <a:lstStyle/>
          <a:p>
            <a: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dirty="0">
                <a:solidFill>
                  <a:srgbClr val="F82249"/>
                </a:solidFill>
                <a:latin typeface="DejaVu Sans"/>
              </a:rPr>
              <a:t>Moderné výrobné linky, robotické dojenie, laboratórne prístroje a digitálne mapy menia spôsob, akým ľudia pracujú.</a:t>
            </a:r>
            <a:endParaRPr lang="sk-SK" sz="1650" b="1" noProof="0" dirty="0">
              <a:solidFill>
                <a:srgbClr val="F8224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3FEC7BC6-2C8F-40A9-ABC7-99974F819AFA}"/>
              </a:ext>
            </a:extLst>
          </p:cNvPr>
          <p:cNvSpPr>
            <a:spLocks noGrp="1"/>
          </p:cNvSpPr>
          <p:nvPr/>
        </p:nvSpPr>
        <p:spPr>
          <a:xfrm>
            <a:off x="9020175" y="5972175"/>
            <a:ext cx="6191250" cy="2000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667" lnSpcReduction="20000"/>
          </a:bodyPr>
          <a:lstStyle/>
          <a:p>
            <a:pPr>
              <a:defRPr sz="90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90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Ilustračné fotografie vytvorené pomocou AI.</a:t>
            </a:r>
          </a:p>
        </p:txBody>
      </p:sp>
    </p:spTree>
    <p:extLst>
      <p:ext uri="{BB962C8B-B14F-4D97-AF65-F5344CB8AC3E}">
        <p14:creationId xmlns:p14="http://schemas.microsoft.com/office/powerpoint/2010/main" val="36258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ĺžnik 15">
            <a:extLst>
              <a:ext uri="{FF2B5EF4-FFF2-40B4-BE49-F238E27FC236}">
                <a16:creationId xmlns:a16="http://schemas.microsoft.com/office/drawing/2014/main" id="{20A083F1-8B5E-4A20-9DD6-5C8EFF05DC9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EDE25612-33FA-4A02-8865-0EF4395593AC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9AE62A09-FCEA-47F4-9186-376E960ED0FD}"/>
              </a:ext>
            </a:extLst>
          </p:cNvPr>
          <p:cNvSpPr>
            <a:spLocks noGrp="1"/>
          </p:cNvSpPr>
          <p:nvPr/>
        </p:nvSpPr>
        <p:spPr>
          <a:xfrm>
            <a:off x="523875" y="72390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Aké pracovné prostredie ti vyhovuje?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BF24F8FB-50CE-48D0-BEED-0BF2F8F15437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FFA366B-3C50-4982-B494-BA0759A8724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75618BE9-8541-4350-BE1E-8F6369C398B4}"/>
              </a:ext>
            </a:extLst>
          </p:cNvPr>
          <p:cNvSpPr>
            <a:spLocks noGrp="1"/>
          </p:cNvSpPr>
          <p:nvPr/>
        </p:nvSpPr>
        <p:spPr>
          <a:xfrm>
            <a:off x="619125" y="2000250"/>
            <a:ext cx="1038225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D014FF60-B10F-4E42-9E2D-73C75463455E}"/>
              </a:ext>
            </a:extLst>
          </p:cNvPr>
          <p:cNvSpPr>
            <a:spLocks noGrp="1"/>
          </p:cNvSpPr>
          <p:nvPr/>
        </p:nvSpPr>
        <p:spPr>
          <a:xfrm>
            <a:off x="666750" y="3067050"/>
            <a:ext cx="1038225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886012DF-E0B3-41E3-BBDD-DF24FD66B249}"/>
              </a:ext>
            </a:extLst>
          </p:cNvPr>
          <p:cNvSpPr>
            <a:spLocks noGrp="1"/>
          </p:cNvSpPr>
          <p:nvPr/>
        </p:nvSpPr>
        <p:spPr>
          <a:xfrm>
            <a:off x="619125" y="4133850"/>
            <a:ext cx="1038225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1AF480B7-D876-8268-7164-46B344FF5DEE}"/>
              </a:ext>
            </a:extLst>
          </p:cNvPr>
          <p:cNvSpPr>
            <a:spLocks noGrp="1"/>
          </p:cNvSpPr>
          <p:nvPr/>
        </p:nvSpPr>
        <p:spPr>
          <a:xfrm>
            <a:off x="619125" y="1676400"/>
            <a:ext cx="10668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42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42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425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Krátka aktivita podľa metodiky: Práca všetkými zmyslami • 8 minút • papier a pero</a:t>
            </a:r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4CF1D166-5115-F80D-7441-9964B58028BD}"/>
              </a:ext>
            </a:extLst>
          </p:cNvPr>
          <p:cNvSpPr>
            <a:spLocks noGrp="1"/>
          </p:cNvSpPr>
          <p:nvPr/>
        </p:nvSpPr>
        <p:spPr>
          <a:xfrm>
            <a:off x="619125" y="2190750"/>
            <a:ext cx="30003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1  MOJA SKÚSENOSŤ</a:t>
            </a:r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857E2805-862F-F1D8-9F9C-01C6DD29EA93}"/>
              </a:ext>
            </a:extLst>
          </p:cNvPr>
          <p:cNvSpPr>
            <a:spLocks noGrp="1"/>
          </p:cNvSpPr>
          <p:nvPr/>
        </p:nvSpPr>
        <p:spPr>
          <a:xfrm>
            <a:off x="3810000" y="2200275"/>
            <a:ext cx="7429500" cy="733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72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Spomeň si, kde sa ti pracovalo dobre. Vyber tri dôležité podmienky: zvuky, pachy, teplota, svetlo, pohyb či tempo.</a:t>
            </a:r>
          </a:p>
        </p:txBody>
      </p:sp>
      <p:sp>
        <p:nvSpPr>
          <p:cNvPr id="26" name="Obdĺžnik 25">
            <a:extLst>
              <a:ext uri="{FF2B5EF4-FFF2-40B4-BE49-F238E27FC236}">
                <a16:creationId xmlns:a16="http://schemas.microsoft.com/office/drawing/2014/main" id="{7856636D-A428-C7D9-1E98-3435131587DC}"/>
              </a:ext>
            </a:extLst>
          </p:cNvPr>
          <p:cNvSpPr>
            <a:spLocks noGrp="1"/>
          </p:cNvSpPr>
          <p:nvPr/>
        </p:nvSpPr>
        <p:spPr>
          <a:xfrm>
            <a:off x="619125" y="3219101"/>
            <a:ext cx="3640642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2  PRACOVNÁ SITUÁCIA</a:t>
            </a:r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9C75373F-00D4-4FA5-32CA-E72DDAC05E19}"/>
              </a:ext>
            </a:extLst>
          </p:cNvPr>
          <p:cNvSpPr>
            <a:spLocks noGrp="1"/>
          </p:cNvSpPr>
          <p:nvPr/>
        </p:nvSpPr>
        <p:spPr>
          <a:xfrm>
            <a:off x="3810000" y="3190875"/>
            <a:ext cx="7429500" cy="733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72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Predstav si úlohu na farme, v pekárni, v lese alebo pri zvieratách. Čo vidíš, počuješ a cítiš? Ako sa pri práci pohybuješ?</a:t>
            </a:r>
          </a:p>
        </p:txBody>
      </p:sp>
      <p:sp>
        <p:nvSpPr>
          <p:cNvPr id="30" name="Obdĺžnik 29">
            <a:extLst>
              <a:ext uri="{FF2B5EF4-FFF2-40B4-BE49-F238E27FC236}">
                <a16:creationId xmlns:a16="http://schemas.microsoft.com/office/drawing/2014/main" id="{4D703747-ED35-40B5-B4B2-221B55FEA4CD}"/>
              </a:ext>
            </a:extLst>
          </p:cNvPr>
          <p:cNvSpPr>
            <a:spLocks noGrp="1"/>
          </p:cNvSpPr>
          <p:nvPr/>
        </p:nvSpPr>
        <p:spPr>
          <a:xfrm>
            <a:off x="619125" y="5238750"/>
            <a:ext cx="1038225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32" name="Obdĺžnik 31">
            <a:extLst>
              <a:ext uri="{FF2B5EF4-FFF2-40B4-BE49-F238E27FC236}">
                <a16:creationId xmlns:a16="http://schemas.microsoft.com/office/drawing/2014/main" id="{16917932-2EC1-6126-28EF-0612E0EB50A4}"/>
              </a:ext>
            </a:extLst>
          </p:cNvPr>
          <p:cNvSpPr>
            <a:spLocks noGrp="1"/>
          </p:cNvSpPr>
          <p:nvPr/>
        </p:nvSpPr>
        <p:spPr>
          <a:xfrm>
            <a:off x="666750" y="4311107"/>
            <a:ext cx="30003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3  MOJE ZISTENIA</a:t>
            </a:r>
          </a:p>
        </p:txBody>
      </p:sp>
      <p:sp>
        <p:nvSpPr>
          <p:cNvPr id="34" name="Obdĺžnik 33">
            <a:extLst>
              <a:ext uri="{FF2B5EF4-FFF2-40B4-BE49-F238E27FC236}">
                <a16:creationId xmlns:a16="http://schemas.microsoft.com/office/drawing/2014/main" id="{4FBD78A2-65DC-4401-BB61-8B6D99564BE0}"/>
              </a:ext>
            </a:extLst>
          </p:cNvPr>
          <p:cNvSpPr>
            <a:spLocks noGrp="1"/>
          </p:cNvSpPr>
          <p:nvPr/>
        </p:nvSpPr>
        <p:spPr>
          <a:xfrm>
            <a:off x="3810000" y="4349556"/>
            <a:ext cx="7429500" cy="733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72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Zapíš si: čo mi vyhovuje, čo je pre mňa náročné a čo potrebujem overiť. Rozlíš vlastnú skúsenosť od predstavy.</a:t>
            </a:r>
          </a:p>
        </p:txBody>
      </p:sp>
      <p:sp>
        <p:nvSpPr>
          <p:cNvPr id="36" name="Obdĺžnik 35">
            <a:extLst>
              <a:ext uri="{FF2B5EF4-FFF2-40B4-BE49-F238E27FC236}">
                <a16:creationId xmlns:a16="http://schemas.microsoft.com/office/drawing/2014/main" id="{16CE730A-2502-B290-2012-3BE1DA9321E4}"/>
              </a:ext>
            </a:extLst>
          </p:cNvPr>
          <p:cNvSpPr>
            <a:spLocks noGrp="1"/>
          </p:cNvSpPr>
          <p:nvPr/>
        </p:nvSpPr>
        <p:spPr>
          <a:xfrm>
            <a:off x="666750" y="5372100"/>
            <a:ext cx="30003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65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4  ĎALŠÍ KROK</a:t>
            </a:r>
          </a:p>
        </p:txBody>
      </p:sp>
      <p:sp>
        <p:nvSpPr>
          <p:cNvPr id="38" name="Obdĺžnik 37">
            <a:extLst>
              <a:ext uri="{FF2B5EF4-FFF2-40B4-BE49-F238E27FC236}">
                <a16:creationId xmlns:a16="http://schemas.microsoft.com/office/drawing/2014/main" id="{1B2A81E9-32B0-2338-67A0-59113BAD93C3}"/>
              </a:ext>
            </a:extLst>
          </p:cNvPr>
          <p:cNvSpPr>
            <a:spLocks noGrp="1"/>
          </p:cNvSpPr>
          <p:nvPr/>
        </p:nvSpPr>
        <p:spPr>
          <a:xfrm>
            <a:off x="3810000" y="5330977"/>
            <a:ext cx="7429500" cy="733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725" b="0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Vyber jednu podmienku, ktorú si overíš pri návšteve školy či pracoviska, vo videu alebo rozhovorom.</a:t>
            </a:r>
          </a:p>
        </p:txBody>
      </p:sp>
    </p:spTree>
    <p:extLst>
      <p:ext uri="{BB962C8B-B14F-4D97-AF65-F5344CB8AC3E}">
        <p14:creationId xmlns:p14="http://schemas.microsoft.com/office/powerpoint/2010/main" val="1510545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>
            <a:extLst>
              <a:ext uri="{FF2B5EF4-FFF2-40B4-BE49-F238E27FC236}">
                <a16:creationId xmlns:a16="http://schemas.microsoft.com/office/drawing/2014/main" id="{93F40CFD-F86D-43F3-AF4D-A59968D7862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8E8CA97D-287D-4565-80C6-0C35BDEFE992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19F5A754-02B7-45C6-97A2-126BCB685D45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Mýty a skutočnosť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D3D724B8-401F-4ECE-9EF0-27023F4069AF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C7DF3B57-A543-4EF1-9D0D-01494294A34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DF43BC73-87F8-481F-9B29-12B255FB16B9}"/>
              </a:ext>
            </a:extLst>
          </p:cNvPr>
          <p:cNvSpPr>
            <a:spLocks noGrp="1"/>
          </p:cNvSpPr>
          <p:nvPr/>
        </p:nvSpPr>
        <p:spPr>
          <a:xfrm>
            <a:off x="642937" y="1543050"/>
            <a:ext cx="10429875" cy="9525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1BEC1ABD-C16D-4393-874E-44B001C876E1}"/>
              </a:ext>
            </a:extLst>
          </p:cNvPr>
          <p:cNvSpPr>
            <a:spLocks noGrp="1"/>
          </p:cNvSpPr>
          <p:nvPr/>
        </p:nvSpPr>
        <p:spPr>
          <a:xfrm>
            <a:off x="619125" y="1534454"/>
            <a:ext cx="46863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CA7845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CA7845"/>
                </a:solidFill>
                <a:latin typeface="DejaVu Sans"/>
                <a:ea typeface="DejaVu Sans"/>
                <a:cs typeface="DejaVu Sans"/>
              </a:rPr>
              <a:t>Na farme sa robí iba rukami.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D07B6C08-B099-4065-A061-B4FF04BE8FA2}"/>
              </a:ext>
            </a:extLst>
          </p:cNvPr>
          <p:cNvSpPr>
            <a:spLocks noGrp="1"/>
          </p:cNvSpPr>
          <p:nvPr/>
        </p:nvSpPr>
        <p:spPr>
          <a:xfrm>
            <a:off x="5567014" y="1508810"/>
            <a:ext cx="5476875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Používajú sa stroje, senzory a údaje.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2EDD1851-0658-4A3E-80CC-E33E9F43BD8C}"/>
              </a:ext>
            </a:extLst>
          </p:cNvPr>
          <p:cNvSpPr>
            <a:spLocks noGrp="1"/>
          </p:cNvSpPr>
          <p:nvPr/>
        </p:nvSpPr>
        <p:spPr>
          <a:xfrm>
            <a:off x="686497" y="2227223"/>
            <a:ext cx="10429875" cy="9525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20064CD4-877E-4C31-9D12-90DF01078FF2}"/>
              </a:ext>
            </a:extLst>
          </p:cNvPr>
          <p:cNvSpPr>
            <a:spLocks noGrp="1"/>
          </p:cNvSpPr>
          <p:nvPr/>
        </p:nvSpPr>
        <p:spPr>
          <a:xfrm>
            <a:off x="655367" y="2224203"/>
            <a:ext cx="46863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CA7845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CA7845"/>
                </a:solidFill>
                <a:latin typeface="DejaVu Sans"/>
                <a:ea typeface="DejaVu Sans"/>
                <a:cs typeface="DejaVu Sans"/>
              </a:rPr>
              <a:t>V potravinárstve sa iba varí.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CE681F93-228F-410A-949A-6D79BAFBF8E8}"/>
              </a:ext>
            </a:extLst>
          </p:cNvPr>
          <p:cNvSpPr>
            <a:spLocks noGrp="1"/>
          </p:cNvSpPr>
          <p:nvPr/>
        </p:nvSpPr>
        <p:spPr>
          <a:xfrm>
            <a:off x="5567013" y="2251706"/>
            <a:ext cx="5476875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Pracuje sa aj vo výrobe a laboratóriu.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8BD5B7EE-D568-4913-BFFE-9D17A67F5E49}"/>
              </a:ext>
            </a:extLst>
          </p:cNvPr>
          <p:cNvSpPr>
            <a:spLocks noGrp="1"/>
          </p:cNvSpPr>
          <p:nvPr/>
        </p:nvSpPr>
        <p:spPr>
          <a:xfrm>
            <a:off x="642937" y="3044632"/>
            <a:ext cx="10429875" cy="9525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74084480-60F0-45D2-B33C-AEACD2C4BDB5}"/>
              </a:ext>
            </a:extLst>
          </p:cNvPr>
          <p:cNvSpPr>
            <a:spLocks noGrp="1"/>
          </p:cNvSpPr>
          <p:nvPr/>
        </p:nvSpPr>
        <p:spPr>
          <a:xfrm>
            <a:off x="655367" y="3116141"/>
            <a:ext cx="46863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CA7845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CA7845"/>
                </a:solidFill>
                <a:latin typeface="DejaVu Sans"/>
                <a:ea typeface="DejaVu Sans"/>
                <a:cs typeface="DejaVu Sans"/>
              </a:rPr>
              <a:t>Lesník iba rúbe stromy.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794D6312-B7B4-4DBC-8F47-553AB0AD17A0}"/>
              </a:ext>
            </a:extLst>
          </p:cNvPr>
          <p:cNvSpPr>
            <a:spLocks noGrp="1"/>
          </p:cNvSpPr>
          <p:nvPr/>
        </p:nvSpPr>
        <p:spPr>
          <a:xfrm>
            <a:off x="5574447" y="3098456"/>
            <a:ext cx="5476875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Les sa pestuje, chráni a obnovuje.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26D015CF-7AA6-4EF5-BF5D-0B23F24B706B}"/>
              </a:ext>
            </a:extLst>
          </p:cNvPr>
          <p:cNvSpPr>
            <a:spLocks noGrp="1"/>
          </p:cNvSpPr>
          <p:nvPr/>
        </p:nvSpPr>
        <p:spPr>
          <a:xfrm>
            <a:off x="657921" y="3884704"/>
            <a:ext cx="10429875" cy="9525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74588829-AD05-4844-A2EB-AA544DE2DDD1}"/>
              </a:ext>
            </a:extLst>
          </p:cNvPr>
          <p:cNvSpPr>
            <a:spLocks noGrp="1"/>
          </p:cNvSpPr>
          <p:nvPr/>
        </p:nvSpPr>
        <p:spPr>
          <a:xfrm>
            <a:off x="619125" y="3920584"/>
            <a:ext cx="46863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CA7845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CA7845"/>
                </a:solidFill>
                <a:latin typeface="DejaVu Sans"/>
                <a:ea typeface="DejaVu Sans"/>
                <a:cs typeface="DejaVu Sans"/>
              </a:rPr>
              <a:t>Veterinárstvo sú len psy a mačky.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0527C8B9-CD53-4E21-BA00-55C848B98B12}"/>
              </a:ext>
            </a:extLst>
          </p:cNvPr>
          <p:cNvSpPr>
            <a:spLocks noGrp="1"/>
          </p:cNvSpPr>
          <p:nvPr/>
        </p:nvSpPr>
        <p:spPr>
          <a:xfrm>
            <a:off x="5563296" y="3900792"/>
            <a:ext cx="5476875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65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Patria sem chovy, hygiena a asistencia.</a:t>
            </a:r>
          </a:p>
        </p:txBody>
      </p:sp>
      <p:sp>
        <p:nvSpPr>
          <p:cNvPr id="21" name="BlokTextu 20">
            <a:extLst>
              <a:ext uri="{FF2B5EF4-FFF2-40B4-BE49-F238E27FC236}">
                <a16:creationId xmlns:a16="http://schemas.microsoft.com/office/drawing/2014/main" id="{8AB298CE-7ABE-03B7-DC13-56314E08D5F5}"/>
              </a:ext>
            </a:extLst>
          </p:cNvPr>
          <p:cNvSpPr txBox="1"/>
          <p:nvPr/>
        </p:nvSpPr>
        <p:spPr>
          <a:xfrm>
            <a:off x="619125" y="4678287"/>
            <a:ext cx="84277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800" b="1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Aktivita: Vyvráť mýtus príkladom • vo dvojici • 5 minút</a:t>
            </a:r>
          </a:p>
        </p:txBody>
      </p:sp>
      <p:sp>
        <p:nvSpPr>
          <p:cNvPr id="23" name="BlokTextu 22">
            <a:extLst>
              <a:ext uri="{FF2B5EF4-FFF2-40B4-BE49-F238E27FC236}">
                <a16:creationId xmlns:a16="http://schemas.microsoft.com/office/drawing/2014/main" id="{445C3721-E3DE-812B-C1FF-B8CE1A8F239E}"/>
              </a:ext>
            </a:extLst>
          </p:cNvPr>
          <p:cNvSpPr txBox="1"/>
          <p:nvPr/>
        </p:nvSpPr>
        <p:spPr>
          <a:xfrm>
            <a:off x="642937" y="5081746"/>
            <a:ext cx="11182118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725" b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Vyberte si jeden mýtus. Uveďte konkrétnu činnosť alebo technológiu, ktorá ho vyvracia. Potom povedzte, kde si svoje tvrdenie overíte.</a:t>
            </a:r>
          </a:p>
        </p:txBody>
      </p:sp>
      <p:sp>
        <p:nvSpPr>
          <p:cNvPr id="25" name="Obdĺžnik 24">
            <a:extLst>
              <a:ext uri="{FF2B5EF4-FFF2-40B4-BE49-F238E27FC236}">
                <a16:creationId xmlns:a16="http://schemas.microsoft.com/office/drawing/2014/main" id="{ADB60DED-0FD3-9DF2-2D94-F2321F0BB17C}"/>
              </a:ext>
            </a:extLst>
          </p:cNvPr>
          <p:cNvSpPr>
            <a:spLocks noGrp="1"/>
          </p:cNvSpPr>
          <p:nvPr/>
        </p:nvSpPr>
        <p:spPr>
          <a:xfrm>
            <a:off x="619125" y="5774473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65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65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dirty="0" err="1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Naša</a:t>
            </a:r>
            <a:r>
              <a:rPr sz="1650" b="1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1" dirty="0" err="1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odpoveď</a:t>
            </a:r>
            <a:r>
              <a:rPr sz="1650" b="1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: „</a:t>
            </a:r>
            <a:r>
              <a:rPr sz="1650" b="1" dirty="0" err="1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Tvrdenie</a:t>
            </a:r>
            <a:r>
              <a:rPr sz="1650" b="1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 je </a:t>
            </a:r>
            <a:r>
              <a:rPr sz="1650" b="1" dirty="0" err="1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neúplné</a:t>
            </a:r>
            <a:r>
              <a:rPr sz="1650" b="1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1" dirty="0" err="1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pretože</a:t>
            </a:r>
            <a:r>
              <a:rPr sz="1650" b="1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 … . </a:t>
            </a:r>
            <a:r>
              <a:rPr sz="1650" b="1" dirty="0" err="1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Overíme</a:t>
            </a:r>
            <a:r>
              <a:rPr sz="1650" b="1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1" dirty="0" err="1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si</a:t>
            </a:r>
            <a:r>
              <a:rPr sz="1650" b="1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 to … .“</a:t>
            </a:r>
          </a:p>
        </p:txBody>
      </p:sp>
    </p:spTree>
    <p:extLst>
      <p:ext uri="{BB962C8B-B14F-4D97-AF65-F5344CB8AC3E}">
        <p14:creationId xmlns:p14="http://schemas.microsoft.com/office/powerpoint/2010/main" val="16324360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ĺžnik 14">
            <a:extLst>
              <a:ext uri="{FF2B5EF4-FFF2-40B4-BE49-F238E27FC236}">
                <a16:creationId xmlns:a16="http://schemas.microsoft.com/office/drawing/2014/main" id="{BB6B3B12-0835-4C8B-980D-9299669944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BAD2A527-780E-4D96-B8C9-4F779E78BCA5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125" b="1" i="0" u="none" strike="noStrike" kern="1200" cap="none" spc="0" normalizeH="0" baseline="0" noProof="0" dirty="0">
                <a:ln>
                  <a:noFill/>
                </a:ln>
                <a:solidFill>
                  <a:srgbClr val="F82249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B439FE13-9017-44B7-BAD6-8BE99EF8ED3A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3000" b="1" i="0" u="none" strike="noStrike" kern="1200" cap="none" spc="0" normalizeH="0" baseline="0" noProof="0" dirty="0">
                <a:ln>
                  <a:noFill/>
                </a:ln>
                <a:solidFill>
                  <a:srgbClr val="0E1B4D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Ako si vybrať vhodný odbor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A0AC7EDF-B23E-4BA3-B686-4E1B6AB135AD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4BCC8D74-3B07-478E-B7CD-AC0ADBC5274B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200" b="1" i="0" u="none" strike="noStrike" kern="1200" cap="none" spc="0" normalizeH="0" baseline="0" noProof="0" dirty="0">
                <a:ln>
                  <a:noFill/>
                </a:ln>
                <a:solidFill>
                  <a:srgbClr val="596276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26</a:t>
            </a:r>
          </a:p>
        </p:txBody>
      </p:sp>
      <p:sp>
        <p:nvSpPr>
          <p:cNvPr id="100" name="Obdĺžnik 99">
            <a:extLst>
              <a:ext uri="{FF2B5EF4-FFF2-40B4-BE49-F238E27FC236}">
                <a16:creationId xmlns:a16="http://schemas.microsoft.com/office/drawing/2014/main" id="{7ACBAC9E-16E4-4081-9BF7-1A103D579388}"/>
              </a:ext>
            </a:extLst>
          </p:cNvPr>
          <p:cNvSpPr>
            <a:spLocks noGrp="1"/>
          </p:cNvSpPr>
          <p:nvPr/>
        </p:nvSpPr>
        <p:spPr>
          <a:xfrm>
            <a:off x="619125" y="1676400"/>
            <a:ext cx="5143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50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500" b="1" i="0" u="none" strike="noStrike" kern="1200" cap="none" spc="0" normalizeH="0" baseline="0" noProof="0" dirty="0">
                <a:ln>
                  <a:noFill/>
                </a:ln>
                <a:solidFill>
                  <a:srgbClr val="F82249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PRI VÝBERE SI OVER</a:t>
            </a:r>
          </a:p>
        </p:txBody>
      </p:sp>
      <p:sp>
        <p:nvSpPr>
          <p:cNvPr id="101" name="Obdĺžnik 100">
            <a:extLst>
              <a:ext uri="{FF2B5EF4-FFF2-40B4-BE49-F238E27FC236}">
                <a16:creationId xmlns:a16="http://schemas.microsoft.com/office/drawing/2014/main" id="{E5DF3DC3-6167-4754-81C0-04FFA2C51005}"/>
              </a:ext>
            </a:extLst>
          </p:cNvPr>
          <p:cNvSpPr>
            <a:spLocks noGrp="1"/>
          </p:cNvSpPr>
          <p:nvPr/>
        </p:nvSpPr>
        <p:spPr>
          <a:xfrm>
            <a:off x="619125" y="2076450"/>
            <a:ext cx="3333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725" b="1" i="0" u="none" strike="noStrike" kern="1200" cap="none" spc="0" normalizeH="0" baseline="0" noProof="0" dirty="0">
                <a:ln>
                  <a:noFill/>
                </a:ln>
                <a:solidFill>
                  <a:srgbClr val="F82249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2" name="Obdĺžnik 101">
            <a:extLst>
              <a:ext uri="{FF2B5EF4-FFF2-40B4-BE49-F238E27FC236}">
                <a16:creationId xmlns:a16="http://schemas.microsoft.com/office/drawing/2014/main" id="{38832F0D-FA42-48A8-8F4A-A13679C6F900}"/>
              </a:ext>
            </a:extLst>
          </p:cNvPr>
          <p:cNvSpPr>
            <a:spLocks noGrp="1"/>
          </p:cNvSpPr>
          <p:nvPr/>
        </p:nvSpPr>
        <p:spPr>
          <a:xfrm>
            <a:off x="1019175" y="2076450"/>
            <a:ext cx="47148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725" b="1" i="0" u="none" strike="noStrike" kern="1200" cap="none" spc="0" normalizeH="0" baseline="0" noProof="0" dirty="0">
                <a:ln>
                  <a:noFill/>
                </a:ln>
                <a:solidFill>
                  <a:srgbClr val="0E1B4D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Pomenuj, čo ťa baví, čo si už vyskúšal/a </a:t>
            </a:r>
            <a:r>
              <a:rPr lang="sk-SK" sz="1725" b="1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a</a:t>
            </a:r>
            <a:r>
              <a:rPr kumimoji="0" lang="sk-SK" sz="1725" b="1" i="0" u="none" strike="noStrike" kern="1200" cap="none" spc="0" normalizeH="0" baseline="0" noProof="0" dirty="0">
                <a:ln>
                  <a:noFill/>
                </a:ln>
                <a:solidFill>
                  <a:srgbClr val="0E1B4D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čo chceš rozvíjať.</a:t>
            </a:r>
          </a:p>
        </p:txBody>
      </p:sp>
      <p:sp>
        <p:nvSpPr>
          <p:cNvPr id="103" name="Obdĺžnik 102">
            <a:extLst>
              <a:ext uri="{FF2B5EF4-FFF2-40B4-BE49-F238E27FC236}">
                <a16:creationId xmlns:a16="http://schemas.microsoft.com/office/drawing/2014/main" id="{44883183-29C1-4115-B8ED-C59C462C28B9}"/>
              </a:ext>
            </a:extLst>
          </p:cNvPr>
          <p:cNvSpPr>
            <a:spLocks noGrp="1"/>
          </p:cNvSpPr>
          <p:nvPr/>
        </p:nvSpPr>
        <p:spPr>
          <a:xfrm>
            <a:off x="619125" y="2914650"/>
            <a:ext cx="3333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1">
                <a:solidFill>
                  <a:srgbClr val="CA784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CA7845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725" b="1" i="0" u="none" strike="noStrike" kern="1200" cap="none" spc="0" normalizeH="0" baseline="0" noProof="0" dirty="0">
                <a:ln>
                  <a:noFill/>
                </a:ln>
                <a:solidFill>
                  <a:srgbClr val="CA784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4" name="Obdĺžnik 103">
            <a:extLst>
              <a:ext uri="{FF2B5EF4-FFF2-40B4-BE49-F238E27FC236}">
                <a16:creationId xmlns:a16="http://schemas.microsoft.com/office/drawing/2014/main" id="{E781B934-E212-479D-83D5-9B35C22013E1}"/>
              </a:ext>
            </a:extLst>
          </p:cNvPr>
          <p:cNvSpPr>
            <a:spLocks noGrp="1"/>
          </p:cNvSpPr>
          <p:nvPr/>
        </p:nvSpPr>
        <p:spPr>
          <a:xfrm>
            <a:off x="1019175" y="2914650"/>
            <a:ext cx="4322259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725" b="0" i="0" u="none" strike="noStrike" kern="1200" cap="none" spc="0" normalizeH="0" baseline="0" noProof="0" dirty="0">
                <a:ln>
                  <a:noFill/>
                </a:ln>
                <a:solidFill>
                  <a:srgbClr val="0E1B4D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Prečítaj si kartu: obsah štúdia, prax a možnosti po škole.</a:t>
            </a:r>
          </a:p>
        </p:txBody>
      </p:sp>
      <p:sp>
        <p:nvSpPr>
          <p:cNvPr id="105" name="Obdĺžnik 104">
            <a:extLst>
              <a:ext uri="{FF2B5EF4-FFF2-40B4-BE49-F238E27FC236}">
                <a16:creationId xmlns:a16="http://schemas.microsoft.com/office/drawing/2014/main" id="{B000B940-974D-4F3C-BC23-2FC497CDB412}"/>
              </a:ext>
            </a:extLst>
          </p:cNvPr>
          <p:cNvSpPr>
            <a:spLocks noGrp="1"/>
          </p:cNvSpPr>
          <p:nvPr/>
        </p:nvSpPr>
        <p:spPr>
          <a:xfrm>
            <a:off x="619125" y="3752850"/>
            <a:ext cx="3333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725" b="1" i="0" u="none" strike="noStrike" kern="1200" cap="none" spc="0" normalizeH="0" baseline="0" noProof="0" dirty="0">
                <a:ln>
                  <a:noFill/>
                </a:ln>
                <a:solidFill>
                  <a:srgbClr val="F82249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6" name="Obdĺžnik 105">
            <a:extLst>
              <a:ext uri="{FF2B5EF4-FFF2-40B4-BE49-F238E27FC236}">
                <a16:creationId xmlns:a16="http://schemas.microsoft.com/office/drawing/2014/main" id="{E1F55DF2-E0CF-45DA-AB3B-F5585F4F014B}"/>
              </a:ext>
            </a:extLst>
          </p:cNvPr>
          <p:cNvSpPr>
            <a:spLocks noGrp="1"/>
          </p:cNvSpPr>
          <p:nvPr/>
        </p:nvSpPr>
        <p:spPr>
          <a:xfrm>
            <a:off x="1019175" y="3752850"/>
            <a:ext cx="47148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725" b="0" i="0" u="none" strike="noStrike" kern="1200" cap="none" spc="0" normalizeH="0" baseline="0" noProof="0" dirty="0">
                <a:ln>
                  <a:noFill/>
                </a:ln>
                <a:solidFill>
                  <a:srgbClr val="0E1B4D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Over prijatie, zdravotné požiadavky, školy a cestovanie.</a:t>
            </a:r>
          </a:p>
        </p:txBody>
      </p:sp>
      <p:sp>
        <p:nvSpPr>
          <p:cNvPr id="107" name="Obdĺžnik 106">
            <a:extLst>
              <a:ext uri="{FF2B5EF4-FFF2-40B4-BE49-F238E27FC236}">
                <a16:creationId xmlns:a16="http://schemas.microsoft.com/office/drawing/2014/main" id="{AEEE9810-36BA-4AF6-86D6-FC36A77C3DB3}"/>
              </a:ext>
            </a:extLst>
          </p:cNvPr>
          <p:cNvSpPr>
            <a:spLocks noGrp="1"/>
          </p:cNvSpPr>
          <p:nvPr/>
        </p:nvSpPr>
        <p:spPr>
          <a:xfrm>
            <a:off x="619125" y="4591050"/>
            <a:ext cx="333375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1">
                <a:solidFill>
                  <a:srgbClr val="CA7845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CA7845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725" b="1" i="0" u="none" strike="noStrike" kern="1200" cap="none" spc="0" normalizeH="0" baseline="0" noProof="0" dirty="0">
                <a:ln>
                  <a:noFill/>
                </a:ln>
                <a:solidFill>
                  <a:srgbClr val="CA784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08" name="Obdĺžnik 107">
            <a:extLst>
              <a:ext uri="{FF2B5EF4-FFF2-40B4-BE49-F238E27FC236}">
                <a16:creationId xmlns:a16="http://schemas.microsoft.com/office/drawing/2014/main" id="{FB67ECA5-8D90-4811-A85D-F752FB03EC19}"/>
              </a:ext>
            </a:extLst>
          </p:cNvPr>
          <p:cNvSpPr>
            <a:spLocks noGrp="1"/>
          </p:cNvSpPr>
          <p:nvPr/>
        </p:nvSpPr>
        <p:spPr>
          <a:xfrm>
            <a:off x="1019175" y="4591050"/>
            <a:ext cx="504825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725" b="0" i="0" u="none" strike="noStrike" kern="1200" cap="none" spc="0" normalizeH="0" baseline="0" noProof="0" dirty="0">
                <a:ln>
                  <a:noFill/>
                </a:ln>
                <a:solidFill>
                  <a:srgbClr val="0E1B4D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Navštív deň otvorených dverí. Porozprávaj sa s rodičom </a:t>
            </a:r>
            <a:r>
              <a:rPr lang="sk-SK" sz="1725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alebo</a:t>
            </a:r>
            <a:r>
              <a:rPr kumimoji="0" lang="sk-SK" sz="1725" b="0" i="0" u="none" strike="noStrike" kern="1200" cap="none" spc="0" normalizeH="0" baseline="0" noProof="0" dirty="0">
                <a:ln>
                  <a:noFill/>
                </a:ln>
                <a:solidFill>
                  <a:srgbClr val="0E1B4D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kariérnym poradcom.</a:t>
            </a:r>
          </a:p>
        </p:txBody>
      </p:sp>
      <p:sp>
        <p:nvSpPr>
          <p:cNvPr id="109" name="Obdĺžnik 108">
            <a:extLst>
              <a:ext uri="{FF2B5EF4-FFF2-40B4-BE49-F238E27FC236}">
                <a16:creationId xmlns:a16="http://schemas.microsoft.com/office/drawing/2014/main" id="{60F03630-0A66-4994-A4E1-B060D60157E2}"/>
              </a:ext>
            </a:extLst>
          </p:cNvPr>
          <p:cNvSpPr>
            <a:spLocks noGrp="1"/>
          </p:cNvSpPr>
          <p:nvPr/>
        </p:nvSpPr>
        <p:spPr>
          <a:xfrm>
            <a:off x="6305550" y="1676400"/>
            <a:ext cx="5143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50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500" b="1" i="0" u="none" strike="noStrike" kern="1200" cap="none" spc="0" normalizeH="0" baseline="0" noProof="0" dirty="0">
                <a:ln>
                  <a:noFill/>
                </a:ln>
                <a:solidFill>
                  <a:srgbClr val="F82249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AKTIVITA: POROVNAJ DVE MOŽNOSTI</a:t>
            </a:r>
          </a:p>
        </p:txBody>
      </p:sp>
      <p:sp>
        <p:nvSpPr>
          <p:cNvPr id="111" name="Obdĺžnik 110">
            <a:extLst>
              <a:ext uri="{FF2B5EF4-FFF2-40B4-BE49-F238E27FC236}">
                <a16:creationId xmlns:a16="http://schemas.microsoft.com/office/drawing/2014/main" id="{01274A55-BA28-4716-B1E5-35354D588563}"/>
              </a:ext>
            </a:extLst>
          </p:cNvPr>
          <p:cNvSpPr>
            <a:spLocks noGrp="1"/>
          </p:cNvSpPr>
          <p:nvPr/>
        </p:nvSpPr>
        <p:spPr>
          <a:xfrm>
            <a:off x="6305550" y="2157412"/>
            <a:ext cx="5048250" cy="5619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725" b="1" i="0" u="none" strike="noStrike" kern="1200" cap="none" spc="0" normalizeH="0" baseline="0" noProof="0" dirty="0">
                <a:ln>
                  <a:noFill/>
                </a:ln>
                <a:solidFill>
                  <a:srgbClr val="0E1B4D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Vyber si dve karty odborov, ktoré ťa zaujali.</a:t>
            </a:r>
          </a:p>
        </p:txBody>
      </p:sp>
      <p:sp>
        <p:nvSpPr>
          <p:cNvPr id="112" name="Obdĺžnik 111">
            <a:extLst>
              <a:ext uri="{FF2B5EF4-FFF2-40B4-BE49-F238E27FC236}">
                <a16:creationId xmlns:a16="http://schemas.microsoft.com/office/drawing/2014/main" id="{90F28219-70F1-49D5-9E91-B9CFC69316D7}"/>
              </a:ext>
            </a:extLst>
          </p:cNvPr>
          <p:cNvSpPr>
            <a:spLocks noGrp="1"/>
          </p:cNvSpPr>
          <p:nvPr/>
        </p:nvSpPr>
        <p:spPr>
          <a:xfrm>
            <a:off x="6305550" y="2907506"/>
            <a:ext cx="50482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725" b="0" i="0" u="none" strike="noStrike" kern="1200" cap="none" spc="0" normalizeH="0" baseline="0" noProof="0" dirty="0">
                <a:ln>
                  <a:noFill/>
                </a:ln>
                <a:solidFill>
                  <a:srgbClr val="0E1B4D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Pri každom porovnaj obsah štúdia, prax a pracovné prostredie. Čo ti vyhovuje a prečo?</a:t>
            </a:r>
          </a:p>
        </p:txBody>
      </p:sp>
      <p:sp>
        <p:nvSpPr>
          <p:cNvPr id="113" name="Obdĺžnik 112">
            <a:extLst>
              <a:ext uri="{FF2B5EF4-FFF2-40B4-BE49-F238E27FC236}">
                <a16:creationId xmlns:a16="http://schemas.microsoft.com/office/drawing/2014/main" id="{D81C51D3-212D-4CC5-9597-AAE75AAC2134}"/>
              </a:ext>
            </a:extLst>
          </p:cNvPr>
          <p:cNvSpPr>
            <a:spLocks noGrp="1"/>
          </p:cNvSpPr>
          <p:nvPr/>
        </p:nvSpPr>
        <p:spPr>
          <a:xfrm>
            <a:off x="6305550" y="3790950"/>
            <a:ext cx="5048250" cy="828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0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725" b="0" i="0" u="none" strike="noStrike" kern="1200" cap="none" spc="0" normalizeH="0" baseline="0" noProof="0" dirty="0">
                <a:ln>
                  <a:noFill/>
                </a:ln>
                <a:solidFill>
                  <a:srgbClr val="0E1B4D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Zapíš jednu otázku, ktorú ešte potrebuješ zodpovedať a spôsob, ako získaš odpoveď.</a:t>
            </a:r>
          </a:p>
        </p:txBody>
      </p:sp>
      <p:sp>
        <p:nvSpPr>
          <p:cNvPr id="114" name="Obdĺžnik 113">
            <a:extLst>
              <a:ext uri="{FF2B5EF4-FFF2-40B4-BE49-F238E27FC236}">
                <a16:creationId xmlns:a16="http://schemas.microsoft.com/office/drawing/2014/main" id="{11B259DB-18ED-4B9B-AD16-B7BE88894F20}"/>
              </a:ext>
            </a:extLst>
          </p:cNvPr>
          <p:cNvSpPr>
            <a:spLocks noGrp="1"/>
          </p:cNvSpPr>
          <p:nvPr/>
        </p:nvSpPr>
        <p:spPr>
          <a:xfrm>
            <a:off x="6305550" y="4641608"/>
            <a:ext cx="50482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65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650" b="1" i="0" u="none" strike="noStrike" kern="1200" cap="none" spc="0" normalizeH="0" baseline="0" noProof="0" dirty="0">
                <a:ln>
                  <a:noFill/>
                </a:ln>
                <a:solidFill>
                  <a:srgbClr val="0E1B4D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Môj ďalší krok: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650" b="1" i="0" u="none" strike="noStrike" kern="1200" cap="none" spc="0" normalizeH="0" baseline="0" noProof="0" dirty="0">
                <a:ln>
                  <a:noFill/>
                </a:ln>
                <a:solidFill>
                  <a:srgbClr val="0E1B4D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Urobím ho do: …</a:t>
            </a:r>
          </a:p>
        </p:txBody>
      </p:sp>
      <p:sp>
        <p:nvSpPr>
          <p:cNvPr id="115" name="Obdĺžnik 114">
            <a:extLst>
              <a:ext uri="{FF2B5EF4-FFF2-40B4-BE49-F238E27FC236}">
                <a16:creationId xmlns:a16="http://schemas.microsoft.com/office/drawing/2014/main" id="{B213DBEB-359E-4D4A-BD23-5246FF9C458C}"/>
              </a:ext>
            </a:extLst>
          </p:cNvPr>
          <p:cNvSpPr>
            <a:spLocks noGrp="1"/>
          </p:cNvSpPr>
          <p:nvPr/>
        </p:nvSpPr>
        <p:spPr>
          <a:xfrm>
            <a:off x="619125" y="5781675"/>
            <a:ext cx="10668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sz="15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sk-SK" sz="1575" b="1" i="0" u="none" strike="noStrike" kern="1200" cap="none" spc="0" normalizeH="0" baseline="0" noProof="0" dirty="0">
                <a:ln>
                  <a:noFill/>
                </a:ln>
                <a:solidFill>
                  <a:srgbClr val="F82249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Otázka pre teba: Ktorý odbor chceš spoznať bližšie a čo ťa na ňom zaujalo?</a:t>
            </a:r>
          </a:p>
        </p:txBody>
      </p:sp>
    </p:spTree>
    <p:extLst>
      <p:ext uri="{BB962C8B-B14F-4D97-AF65-F5344CB8AC3E}">
        <p14:creationId xmlns:p14="http://schemas.microsoft.com/office/powerpoint/2010/main" val="2925650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ĺžnik 17">
            <a:extLst>
              <a:ext uri="{FF2B5EF4-FFF2-40B4-BE49-F238E27FC236}">
                <a16:creationId xmlns:a16="http://schemas.microsoft.com/office/drawing/2014/main" id="{A168B304-DB1E-435F-B5A4-14130ED319C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A20BFE2F-D0E0-4640-B513-8C872180C0D6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533FDE51-0DD1-4112-9F93-554A6EC54A26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Čo môžeš robiť po škole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A675D370-946E-4459-A816-2DC0D8CEFBF3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A0754E9D-05EB-4798-AA0B-7260BA29EBA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F41FF631-5347-45E5-9133-34F9E0B944CD}"/>
              </a:ext>
            </a:extLst>
          </p:cNvPr>
          <p:cNvSpPr>
            <a:spLocks noGrp="1"/>
          </p:cNvSpPr>
          <p:nvPr/>
        </p:nvSpPr>
        <p:spPr>
          <a:xfrm>
            <a:off x="619125" y="1971675"/>
            <a:ext cx="342900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0AFB29DE-638E-41A4-857B-4D02F6986E0A}"/>
              </a:ext>
            </a:extLst>
          </p:cNvPr>
          <p:cNvSpPr>
            <a:spLocks noGrp="1"/>
          </p:cNvSpPr>
          <p:nvPr/>
        </p:nvSpPr>
        <p:spPr>
          <a:xfrm>
            <a:off x="619125" y="2085975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ZAMESTNANIE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1AEFCCA1-45DA-475C-8E28-67BB10B8BF7B}"/>
              </a:ext>
            </a:extLst>
          </p:cNvPr>
          <p:cNvSpPr>
            <a:spLocks noGrp="1"/>
          </p:cNvSpPr>
          <p:nvPr/>
        </p:nvSpPr>
        <p:spPr>
          <a:xfrm>
            <a:off x="619125" y="2505075"/>
            <a:ext cx="34290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Uplatnenie podľa odboru a získanej kvalifikácie.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7F78DEF5-74A5-4155-8544-056C730C73B9}"/>
              </a:ext>
            </a:extLst>
          </p:cNvPr>
          <p:cNvSpPr>
            <a:spLocks noGrp="1"/>
          </p:cNvSpPr>
          <p:nvPr/>
        </p:nvSpPr>
        <p:spPr>
          <a:xfrm>
            <a:off x="4381500" y="1971675"/>
            <a:ext cx="342900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CC4F9705-8F9D-43B8-A738-E2AD7BA0E518}"/>
              </a:ext>
            </a:extLst>
          </p:cNvPr>
          <p:cNvSpPr>
            <a:spLocks noGrp="1"/>
          </p:cNvSpPr>
          <p:nvPr/>
        </p:nvSpPr>
        <p:spPr>
          <a:xfrm>
            <a:off x="4381500" y="2085975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107"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ĎALŠIE ODBORNÉ VZDELÁVANIE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6396B9AE-9EDE-4206-BECC-998EC01B234C}"/>
              </a:ext>
            </a:extLst>
          </p:cNvPr>
          <p:cNvSpPr>
            <a:spLocks noGrp="1"/>
          </p:cNvSpPr>
          <p:nvPr/>
        </p:nvSpPr>
        <p:spPr>
          <a:xfrm>
            <a:off x="4381500" y="2505075"/>
            <a:ext cx="34290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Rozšírenie zručností, kurzy alebo iné štúdium.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A060806D-4978-4BB4-91ED-5C78020CF6D7}"/>
              </a:ext>
            </a:extLst>
          </p:cNvPr>
          <p:cNvSpPr>
            <a:spLocks noGrp="1"/>
          </p:cNvSpPr>
          <p:nvPr/>
        </p:nvSpPr>
        <p:spPr>
          <a:xfrm>
            <a:off x="8143875" y="1971675"/>
            <a:ext cx="342900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565FD03A-9067-4641-A524-4436E41FC414}"/>
              </a:ext>
            </a:extLst>
          </p:cNvPr>
          <p:cNvSpPr>
            <a:spLocks noGrp="1"/>
          </p:cNvSpPr>
          <p:nvPr/>
        </p:nvSpPr>
        <p:spPr>
          <a:xfrm>
            <a:off x="8143875" y="2085975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>
              <a:defRPr sz="15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NADSTAVBA A VYSOKÁ ŠKOLA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107CE61C-9948-4E27-B611-FF8716EA9B40}"/>
              </a:ext>
            </a:extLst>
          </p:cNvPr>
          <p:cNvSpPr>
            <a:spLocks noGrp="1"/>
          </p:cNvSpPr>
          <p:nvPr/>
        </p:nvSpPr>
        <p:spPr>
          <a:xfrm>
            <a:off x="8143875" y="2505075"/>
            <a:ext cx="34290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350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Možnosť závisí od dosiahnutého vzdelania a podmienok prijatia.</a:t>
            </a: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262714B7-B987-4652-8C8C-36B67F788A4B}"/>
              </a:ext>
            </a:extLst>
          </p:cNvPr>
          <p:cNvSpPr>
            <a:spLocks noGrp="1"/>
          </p:cNvSpPr>
          <p:nvPr/>
        </p:nvSpPr>
        <p:spPr>
          <a:xfrm>
            <a:off x="619125" y="5695950"/>
            <a:ext cx="438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>
              <a:defRPr sz="975" b="0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975" b="0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Ilustračná fotografia vytvorená pomocou AI.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FB973D49-2807-4656-8780-D2EF221B83F0}"/>
              </a:ext>
            </a:extLst>
          </p:cNvPr>
          <p:cNvSpPr>
            <a:spLocks noGrp="1"/>
          </p:cNvSpPr>
          <p:nvPr/>
        </p:nvSpPr>
        <p:spPr>
          <a:xfrm>
            <a:off x="5334000" y="4200525"/>
            <a:ext cx="5953125" cy="1228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7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7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O ďalšom kroku nerozhoduje iba názov odboru. Over si typ ukončenia a požiadavky školy.</a:t>
            </a:r>
          </a:p>
        </p:txBody>
      </p:sp>
      <p:pic>
        <p:nvPicPr>
          <p:cNvPr id="19" name="Obrázok 18">
            <a:extLst>
              <a:ext uri="{FF2B5EF4-FFF2-40B4-BE49-F238E27FC236}">
                <a16:creationId xmlns:a16="http://schemas.microsoft.com/office/drawing/2014/main" id="{462049EC-8CEB-30CD-52A8-1DDA41440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13" y="3355582"/>
            <a:ext cx="4136007" cy="232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4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ĺžnik 20">
            <a:extLst>
              <a:ext uri="{FF2B5EF4-FFF2-40B4-BE49-F238E27FC236}">
                <a16:creationId xmlns:a16="http://schemas.microsoft.com/office/drawing/2014/main" id="{0048C951-C620-4804-9072-5BCCF392BE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61925" cy="6858000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55A95C7A-E9E3-4C14-9AC2-7702644A0465}"/>
              </a:ext>
            </a:extLst>
          </p:cNvPr>
          <p:cNvSpPr>
            <a:spLocks noGrp="1"/>
          </p:cNvSpPr>
          <p:nvPr/>
        </p:nvSpPr>
        <p:spPr>
          <a:xfrm>
            <a:off x="533400" y="238125"/>
            <a:ext cx="3810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12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PODPOR SVOJ ODBOR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588EA06E-05D0-45A7-9DE6-8D16F79614CA}"/>
              </a:ext>
            </a:extLst>
          </p:cNvPr>
          <p:cNvSpPr>
            <a:spLocks noGrp="1"/>
          </p:cNvSpPr>
          <p:nvPr/>
        </p:nvSpPr>
        <p:spPr>
          <a:xfrm>
            <a:off x="533400" y="704850"/>
            <a:ext cx="1104900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000" b="1">
                <a:solidFill>
                  <a:srgbClr val="0E1B4D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3000" b="1" noProof="0" dirty="0">
                <a:solidFill>
                  <a:srgbClr val="0E1B4D"/>
                </a:solidFill>
                <a:latin typeface="DejaVu Sans"/>
                <a:ea typeface="DejaVu Sans"/>
                <a:cs typeface="DejaVu Sans"/>
              </a:rPr>
              <a:t>Tvoja cesta k výberu odboru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15B51ED3-7642-4C74-AFBA-0481403F5A4E}"/>
              </a:ext>
            </a:extLst>
          </p:cNvPr>
          <p:cNvSpPr>
            <a:spLocks noGrp="1"/>
          </p:cNvSpPr>
          <p:nvPr/>
        </p:nvSpPr>
        <p:spPr>
          <a:xfrm>
            <a:off x="533400" y="6181725"/>
            <a:ext cx="11049000" cy="19050"/>
          </a:xfrm>
          <a:prstGeom prst="rect">
            <a:avLst/>
          </a:prstGeom>
          <a:solidFill>
            <a:srgbClr val="F1D4DC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6971C647-EE0D-4ED5-BE4F-C613B642265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5238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r">
              <a:defRPr sz="1200" b="1">
                <a:solidFill>
                  <a:srgbClr val="596276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00" b="1" noProof="0" dirty="0">
                <a:solidFill>
                  <a:srgbClr val="596276"/>
                </a:solidFill>
                <a:latin typeface="DejaVu Sans"/>
                <a:ea typeface="DejaVu Sans"/>
                <a:cs typeface="DejaVu Sans"/>
              </a:rPr>
              <a:t>27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3FCBE48D-8E12-472C-85CC-D0FDD5D7B63B}"/>
              </a:ext>
            </a:extLst>
          </p:cNvPr>
          <p:cNvSpPr>
            <a:spLocks noGrp="1"/>
          </p:cNvSpPr>
          <p:nvPr/>
        </p:nvSpPr>
        <p:spPr>
          <a:xfrm>
            <a:off x="619125" y="3105150"/>
            <a:ext cx="346710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997D683C-172F-4B7B-B667-12AE305B649C}"/>
              </a:ext>
            </a:extLst>
          </p:cNvPr>
          <p:cNvSpPr>
            <a:spLocks noGrp="1"/>
          </p:cNvSpPr>
          <p:nvPr/>
        </p:nvSpPr>
        <p:spPr>
          <a:xfrm>
            <a:off x="619125" y="3267075"/>
            <a:ext cx="1809750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KARTY</a:t>
            </a:r>
          </a:p>
        </p:txBody>
      </p:sp>
      <p:pic>
        <p:nvPicPr>
          <p:cNvPr id="29" name="Obrázok 2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14500" y="3781425"/>
            <a:ext cx="1257300" cy="1257300"/>
          </a:xfrm>
          <a:prstGeom prst="rect">
            <a:avLst/>
          </a:prstGeom>
        </p:spPr>
      </p:pic>
      <p:sp>
        <p:nvSpPr>
          <p:cNvPr id="10" name="Obdĺžnik 9">
            <a:extLst>
              <a:ext uri="{FF2B5EF4-FFF2-40B4-BE49-F238E27FC236}">
                <a16:creationId xmlns:a16="http://schemas.microsoft.com/office/drawing/2014/main" id="{284CCB22-7F08-443C-8D41-46C8FF95DC6C}"/>
              </a:ext>
            </a:extLst>
          </p:cNvPr>
          <p:cNvSpPr>
            <a:spLocks noGrp="1"/>
          </p:cNvSpPr>
          <p:nvPr/>
        </p:nvSpPr>
        <p:spPr>
          <a:xfrm>
            <a:off x="876300" y="5184388"/>
            <a:ext cx="34671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  <a:hlinkClick r:id="rId4"/>
              </a:rPr>
              <a:t>podporodbor.sk/karty-odborov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29697BAE-6870-4D1D-8C8B-86EBB5C28031}"/>
              </a:ext>
            </a:extLst>
          </p:cNvPr>
          <p:cNvSpPr>
            <a:spLocks noGrp="1"/>
          </p:cNvSpPr>
          <p:nvPr/>
        </p:nvSpPr>
        <p:spPr>
          <a:xfrm>
            <a:off x="4381500" y="3105150"/>
            <a:ext cx="346710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31231A24-1E12-458E-8AD5-AEC77BA08B5A}"/>
              </a:ext>
            </a:extLst>
          </p:cNvPr>
          <p:cNvSpPr>
            <a:spLocks noGrp="1"/>
          </p:cNvSpPr>
          <p:nvPr/>
        </p:nvSpPr>
        <p:spPr>
          <a:xfrm>
            <a:off x="4381500" y="3267075"/>
            <a:ext cx="1809750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ŠKOLY</a:t>
            </a:r>
          </a:p>
        </p:txBody>
      </p:sp>
      <p:pic>
        <p:nvPicPr>
          <p:cNvPr id="33" name="Obrázok 3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476875" y="3781425"/>
            <a:ext cx="1257300" cy="1257300"/>
          </a:xfrm>
          <a:prstGeom prst="rect">
            <a:avLst/>
          </a:prstGeom>
        </p:spPr>
      </p:pic>
      <p:sp>
        <p:nvSpPr>
          <p:cNvPr id="14" name="Obdĺžnik 13">
            <a:extLst>
              <a:ext uri="{FF2B5EF4-FFF2-40B4-BE49-F238E27FC236}">
                <a16:creationId xmlns:a16="http://schemas.microsoft.com/office/drawing/2014/main" id="{250E6686-189E-4DA7-B5B7-57028AEB9DD2}"/>
              </a:ext>
            </a:extLst>
          </p:cNvPr>
          <p:cNvSpPr>
            <a:spLocks noGrp="1"/>
          </p:cNvSpPr>
          <p:nvPr/>
        </p:nvSpPr>
        <p:spPr>
          <a:xfrm>
            <a:off x="4760642" y="5184271"/>
            <a:ext cx="34671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  <a:hlinkClick r:id="rId6"/>
              </a:rPr>
              <a:t>podporodbor.sk/odbory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F76F173E-BDC3-4A52-A0AF-948CA71F1664}"/>
              </a:ext>
            </a:extLst>
          </p:cNvPr>
          <p:cNvSpPr>
            <a:spLocks noGrp="1"/>
          </p:cNvSpPr>
          <p:nvPr/>
        </p:nvSpPr>
        <p:spPr>
          <a:xfrm>
            <a:off x="8143875" y="3105150"/>
            <a:ext cx="3467100" cy="28575"/>
          </a:xfrm>
          <a:prstGeom prst="rect">
            <a:avLst/>
          </a:prstGeom>
          <a:solidFill>
            <a:srgbClr val="F82249"/>
          </a:solidFill>
          <a:ln w="0"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C6AC9DE5-9862-4599-BAAA-C9D467422819}"/>
              </a:ext>
            </a:extLst>
          </p:cNvPr>
          <p:cNvSpPr>
            <a:spLocks noGrp="1"/>
          </p:cNvSpPr>
          <p:nvPr/>
        </p:nvSpPr>
        <p:spPr>
          <a:xfrm>
            <a:off x="8143875" y="3267075"/>
            <a:ext cx="1809750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00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</a:rPr>
              <a:t>VIDEÁ</a:t>
            </a:r>
          </a:p>
        </p:txBody>
      </p:sp>
      <p:pic>
        <p:nvPicPr>
          <p:cNvPr id="37" name="Obrázok 36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9239250" y="3781425"/>
            <a:ext cx="1257300" cy="1257300"/>
          </a:xfrm>
          <a:prstGeom prst="rect">
            <a:avLst/>
          </a:prstGeom>
        </p:spPr>
      </p:pic>
      <p:sp>
        <p:nvSpPr>
          <p:cNvPr id="18" name="Obdĺžnik 17">
            <a:extLst>
              <a:ext uri="{FF2B5EF4-FFF2-40B4-BE49-F238E27FC236}">
                <a16:creationId xmlns:a16="http://schemas.microsoft.com/office/drawing/2014/main" id="{13989369-84DF-4F06-B06A-02B330F04CCC}"/>
              </a:ext>
            </a:extLst>
          </p:cNvPr>
          <p:cNvSpPr>
            <a:spLocks noGrp="1"/>
          </p:cNvSpPr>
          <p:nvPr/>
        </p:nvSpPr>
        <p:spPr>
          <a:xfrm>
            <a:off x="8105775" y="5184271"/>
            <a:ext cx="34671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275" b="1" noProof="0" dirty="0" err="1">
                <a:solidFill>
                  <a:srgbClr val="F82249"/>
                </a:solidFill>
                <a:latin typeface="DejaVu Sans"/>
                <a:ea typeface="DejaVu Sans"/>
                <a:cs typeface="DejaVu Sans"/>
                <a:hlinkClick r:id="rId8"/>
              </a:rPr>
              <a:t>Youtube</a:t>
            </a:r>
            <a:r>
              <a:rPr lang="sk-SK" sz="12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  <a:hlinkClick r:id="rId8"/>
              </a:rPr>
              <a:t> kanál Podpor Svoj Odbor</a:t>
            </a:r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6778F99A-2EA1-43BB-A0EC-563A890E956E}"/>
              </a:ext>
            </a:extLst>
          </p:cNvPr>
          <p:cNvSpPr>
            <a:spLocks noGrp="1"/>
          </p:cNvSpPr>
          <p:nvPr/>
        </p:nvSpPr>
        <p:spPr>
          <a:xfrm>
            <a:off x="619125" y="1717752"/>
            <a:ext cx="10477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82249"/>
                </a:solidFill>
                <a:latin typeface="DejaVu Sans"/>
                <a:ea typeface="DejaVu Sans"/>
                <a:cs typeface="DejaVu Sans"/>
              </a:defRPr>
            </a:pPr>
            <a:r>
              <a:rPr lang="sk-SK" sz="1575" b="1" noProof="0" dirty="0">
                <a:solidFill>
                  <a:srgbClr val="F82249"/>
                </a:solidFill>
                <a:latin typeface="DejaVu Sans"/>
                <a:ea typeface="DejaVu Sans"/>
                <a:cs typeface="DejaVu Sans"/>
                <a:hlinkClick r:id="rId9"/>
              </a:rPr>
              <a:t>Projekt: podporodbor.sk</a:t>
            </a:r>
          </a:p>
        </p:txBody>
      </p:sp>
    </p:spTree>
    <p:extLst>
      <p:ext uri="{BB962C8B-B14F-4D97-AF65-F5344CB8AC3E}">
        <p14:creationId xmlns:p14="http://schemas.microsoft.com/office/powerpoint/2010/main" val="170392693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15083</TotalTime>
  <Words>4883</Words>
  <Application>Microsoft Office PowerPoint</Application>
  <DocSecurity>0</DocSecurity>
  <PresentationFormat>Širokouhlá</PresentationFormat>
  <Paragraphs>416</Paragraphs>
  <Slides>27</Slides>
  <Notes>27</Notes>
  <HiddenSlides>0</HiddenSlides>
  <MMClips>4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27</vt:i4>
      </vt:variant>
    </vt:vector>
  </HeadingPairs>
  <TitlesOfParts>
    <vt:vector size="31" baseType="lpstr">
      <vt:lpstr>Aptos</vt:lpstr>
      <vt:lpstr>Arial</vt:lpstr>
      <vt:lpstr>DejaVu Sans</vt:lpstr>
      <vt:lpstr>ChatGPT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Samuel Bachleda</cp:lastModifiedBy>
  <cp:revision>134</cp:revision>
  <dcterms:created xsi:type="dcterms:W3CDTF">2026-09-28T06:38:35Z</dcterms:created>
  <dcterms:modified xsi:type="dcterms:W3CDTF">2026-10-15T09:51:47Z</dcterms:modified>
</cp:coreProperties>
</file>